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58" r:id="rId5"/>
    <p:sldId id="260" r:id="rId6"/>
    <p:sldId id="261" r:id="rId7"/>
    <p:sldId id="272" r:id="rId8"/>
    <p:sldId id="273" r:id="rId9"/>
    <p:sldId id="265" r:id="rId10"/>
    <p:sldId id="268" r:id="rId11"/>
    <p:sldId id="269" r:id="rId12"/>
    <p:sldId id="270" r:id="rId13"/>
    <p:sldId id="271" r:id="rId14"/>
    <p:sldId id="274" r:id="rId15"/>
    <p:sldId id="267" r:id="rId16"/>
    <p:sldId id="266" r:id="rId17"/>
    <p:sldId id="264" r:id="rId18"/>
    <p:sldId id="263" r:id="rId1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66"/>
    <a:srgbClr val="FF66CC"/>
    <a:srgbClr val="5B9BD5"/>
    <a:srgbClr val="FFC000"/>
    <a:srgbClr val="3885FD"/>
    <a:srgbClr val="79ADDD"/>
    <a:srgbClr val="599AD5"/>
    <a:srgbClr val="3B87CD"/>
    <a:srgbClr val="458DCF"/>
    <a:srgbClr val="B6D2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420" autoAdjust="0"/>
    <p:restoredTop sz="94660"/>
  </p:normalViewPr>
  <p:slideViewPr>
    <p:cSldViewPr snapToGrid="0">
      <p:cViewPr varScale="1">
        <p:scale>
          <a:sx n="58" d="100"/>
          <a:sy n="58" d="100"/>
        </p:scale>
        <p:origin x="108" y="12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A3458-E8A8-4DD5-9567-1F95CD598072}" type="datetimeFigureOut">
              <a:rPr lang="ko-KR" altLang="en-US" smtClean="0"/>
              <a:t>2023-06-20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0D681-51C2-4F18-8166-2CD3620D8B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88885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A3458-E8A8-4DD5-9567-1F95CD598072}" type="datetimeFigureOut">
              <a:rPr lang="ko-KR" altLang="en-US" smtClean="0"/>
              <a:t>2023-06-20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0D681-51C2-4F18-8166-2CD3620D8B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98626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A3458-E8A8-4DD5-9567-1F95CD598072}" type="datetimeFigureOut">
              <a:rPr lang="ko-KR" altLang="en-US" smtClean="0"/>
              <a:t>2023-06-20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0D681-51C2-4F18-8166-2CD3620D8B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47228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A3458-E8A8-4DD5-9567-1F95CD598072}" type="datetimeFigureOut">
              <a:rPr lang="ko-KR" altLang="en-US" smtClean="0"/>
              <a:t>2023-06-20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0D681-51C2-4F18-8166-2CD3620D8B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93920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A3458-E8A8-4DD5-9567-1F95CD598072}" type="datetimeFigureOut">
              <a:rPr lang="ko-KR" altLang="en-US" smtClean="0"/>
              <a:t>2023-06-20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0D681-51C2-4F18-8166-2CD3620D8B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61199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A3458-E8A8-4DD5-9567-1F95CD598072}" type="datetimeFigureOut">
              <a:rPr lang="ko-KR" altLang="en-US" smtClean="0"/>
              <a:t>2023-06-20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0D681-51C2-4F18-8166-2CD3620D8B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98751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A3458-E8A8-4DD5-9567-1F95CD598072}" type="datetimeFigureOut">
              <a:rPr lang="ko-KR" altLang="en-US" smtClean="0"/>
              <a:t>2023-06-20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0D681-51C2-4F18-8166-2CD3620D8B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4519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A3458-E8A8-4DD5-9567-1F95CD598072}" type="datetimeFigureOut">
              <a:rPr lang="ko-KR" altLang="en-US" smtClean="0"/>
              <a:t>2023-06-20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0D681-51C2-4F18-8166-2CD3620D8B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29462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A3458-E8A8-4DD5-9567-1F95CD598072}" type="datetimeFigureOut">
              <a:rPr lang="ko-KR" altLang="en-US" smtClean="0"/>
              <a:t>2023-06-20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0D681-51C2-4F18-8166-2CD3620D8B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42916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A3458-E8A8-4DD5-9567-1F95CD598072}" type="datetimeFigureOut">
              <a:rPr lang="ko-KR" altLang="en-US" smtClean="0"/>
              <a:t>2023-06-20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0D681-51C2-4F18-8166-2CD3620D8B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15745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A3458-E8A8-4DD5-9567-1F95CD598072}" type="datetimeFigureOut">
              <a:rPr lang="ko-KR" altLang="en-US" smtClean="0"/>
              <a:t>2023-06-20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0D681-51C2-4F18-8166-2CD3620D8B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56707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7A3458-E8A8-4DD5-9567-1F95CD598072}" type="datetimeFigureOut">
              <a:rPr lang="ko-KR" altLang="en-US" smtClean="0"/>
              <a:t>2023-06-20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50D681-51C2-4F18-8166-2CD3620D8B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59731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8128EE9-A80D-CC79-E58F-768592AE90BE}"/>
              </a:ext>
            </a:extLst>
          </p:cNvPr>
          <p:cNvSpPr txBox="1"/>
          <p:nvPr/>
        </p:nvSpPr>
        <p:spPr>
          <a:xfrm>
            <a:off x="1093694" y="1571597"/>
            <a:ext cx="101699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서울시 전기차 충전 수요와 교통량을 고려한 급속 충전기 입지 분석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128EE9-A80D-CC79-E58F-768592AE90BE}"/>
              </a:ext>
            </a:extLst>
          </p:cNvPr>
          <p:cNvSpPr txBox="1"/>
          <p:nvPr/>
        </p:nvSpPr>
        <p:spPr>
          <a:xfrm>
            <a:off x="4087906" y="3346609"/>
            <a:ext cx="35899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ko-KR" altLang="en-US" sz="2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조 이동준 이동규</a:t>
            </a:r>
          </a:p>
        </p:txBody>
      </p:sp>
    </p:spTree>
    <p:extLst>
      <p:ext uri="{BB962C8B-B14F-4D97-AF65-F5344CB8AC3E}">
        <p14:creationId xmlns:p14="http://schemas.microsoft.com/office/powerpoint/2010/main" val="32684133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92C3CECA-F9AF-9085-3A30-B1F9928C433E}"/>
              </a:ext>
            </a:extLst>
          </p:cNvPr>
          <p:cNvSpPr txBox="1"/>
          <p:nvPr/>
        </p:nvSpPr>
        <p:spPr>
          <a:xfrm>
            <a:off x="1203159" y="416764"/>
            <a:ext cx="2723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충전소 입지 분석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C3CECA-F9AF-9085-3A30-B1F9928C433E}"/>
              </a:ext>
            </a:extLst>
          </p:cNvPr>
          <p:cNvSpPr txBox="1"/>
          <p:nvPr/>
        </p:nvSpPr>
        <p:spPr>
          <a:xfrm>
            <a:off x="1203159" y="882082"/>
            <a:ext cx="1386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격자 분할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124" y="1347400"/>
            <a:ext cx="6258945" cy="5147404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92C3CECA-F9AF-9085-3A30-B1F9928C433E}"/>
              </a:ext>
            </a:extLst>
          </p:cNvPr>
          <p:cNvSpPr txBox="1"/>
          <p:nvPr/>
        </p:nvSpPr>
        <p:spPr>
          <a:xfrm>
            <a:off x="7774869" y="1232457"/>
            <a:ext cx="361666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500M </a:t>
            </a:r>
            <a:r>
              <a:rPr lang="ko-KR" altLang="en-US" sz="14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단위로 구분된 총인구 데이터 수집</a:t>
            </a:r>
            <a:endParaRPr lang="en-US" altLang="ko-KR" sz="140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서울시 </a:t>
            </a:r>
            <a:r>
              <a:rPr lang="en-US" altLang="ko-KR" sz="14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25</a:t>
            </a:r>
            <a:r>
              <a:rPr lang="ko-KR" altLang="en-US" sz="14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 자치구로 분할</a:t>
            </a:r>
            <a:endParaRPr lang="en-US" altLang="ko-KR" sz="140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충전소 입지가 불가한 격자 삭제</a:t>
            </a:r>
            <a:endParaRPr lang="en-US" altLang="ko-KR" sz="140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- </a:t>
            </a:r>
            <a:r>
              <a:rPr lang="ko-KR" altLang="en-US" sz="14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산</a:t>
            </a:r>
            <a:r>
              <a:rPr lang="en-US" altLang="ko-KR" sz="14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4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강</a:t>
            </a:r>
            <a:r>
              <a:rPr lang="en-US" altLang="ko-KR" sz="14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4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다리</a:t>
            </a:r>
            <a:r>
              <a:rPr lang="en-US" altLang="ko-KR" sz="14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4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활주로 등</a:t>
            </a:r>
            <a:endParaRPr lang="en-US" altLang="ko-KR" sz="140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endParaRPr lang="ko-KR" altLang="en-US" sz="140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33" name="그룹 32"/>
          <p:cNvGrpSpPr/>
          <p:nvPr/>
        </p:nvGrpSpPr>
        <p:grpSpPr>
          <a:xfrm>
            <a:off x="7595403" y="3016666"/>
            <a:ext cx="4079715" cy="3478138"/>
            <a:chOff x="7595403" y="3016666"/>
            <a:chExt cx="4079715" cy="3478138"/>
          </a:xfrm>
        </p:grpSpPr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95403" y="3016666"/>
              <a:ext cx="4079715" cy="3478138"/>
            </a:xfrm>
            <a:prstGeom prst="rect">
              <a:avLst/>
            </a:prstGeom>
          </p:spPr>
        </p:pic>
        <p:sp>
          <p:nvSpPr>
            <p:cNvPr id="27" name="타원 26"/>
            <p:cNvSpPr/>
            <p:nvPr/>
          </p:nvSpPr>
          <p:spPr>
            <a:xfrm rot="1134260">
              <a:off x="7851570" y="5396242"/>
              <a:ext cx="2093720" cy="407452"/>
            </a:xfrm>
            <a:prstGeom prst="ellipse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타원 30"/>
            <p:cNvSpPr/>
            <p:nvPr/>
          </p:nvSpPr>
          <p:spPr>
            <a:xfrm rot="19479251" flipH="1">
              <a:off x="9459199" y="5242009"/>
              <a:ext cx="2093720" cy="407452"/>
            </a:xfrm>
            <a:prstGeom prst="ellipse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타원 31"/>
            <p:cNvSpPr/>
            <p:nvPr/>
          </p:nvSpPr>
          <p:spPr>
            <a:xfrm rot="20322486" flipH="1">
              <a:off x="9416026" y="4053766"/>
              <a:ext cx="763068" cy="1125059"/>
            </a:xfrm>
            <a:prstGeom prst="ellipse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920823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92C3CECA-F9AF-9085-3A30-B1F9928C433E}"/>
              </a:ext>
            </a:extLst>
          </p:cNvPr>
          <p:cNvSpPr txBox="1"/>
          <p:nvPr/>
        </p:nvSpPr>
        <p:spPr>
          <a:xfrm>
            <a:off x="1203159" y="416764"/>
            <a:ext cx="2723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충전소 입지 분석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C3CECA-F9AF-9085-3A30-B1F9928C433E}"/>
              </a:ext>
            </a:extLst>
          </p:cNvPr>
          <p:cNvSpPr txBox="1"/>
          <p:nvPr/>
        </p:nvSpPr>
        <p:spPr>
          <a:xfrm>
            <a:off x="1203159" y="882082"/>
            <a:ext cx="1386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교통량 계산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t="6362"/>
          <a:stretch/>
        </p:blipFill>
        <p:spPr>
          <a:xfrm>
            <a:off x="523225" y="1435101"/>
            <a:ext cx="6690375" cy="494895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2C3CECA-F9AF-9085-3A30-B1F9928C433E}"/>
              </a:ext>
            </a:extLst>
          </p:cNvPr>
          <p:cNvSpPr txBox="1"/>
          <p:nvPr/>
        </p:nvSpPr>
        <p:spPr>
          <a:xfrm>
            <a:off x="7774869" y="1232457"/>
            <a:ext cx="361666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전국 교통량 데이터 수집</a:t>
            </a:r>
            <a:endParaRPr lang="en-US" altLang="ko-KR" sz="140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격자 별로 일 평균 교통량을 합산</a:t>
            </a:r>
            <a:endParaRPr lang="en-US" altLang="ko-KR" sz="140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격자의 입지 </a:t>
            </a:r>
            <a:r>
              <a:rPr lang="ko-KR" altLang="en-US" sz="1400" dirty="0" err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매력점수</a:t>
            </a:r>
            <a:r>
              <a:rPr lang="ko-KR" altLang="en-US" sz="14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400" dirty="0" err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산정시</a:t>
            </a:r>
            <a:r>
              <a:rPr lang="ko-KR" altLang="en-US" sz="14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기초 데이터로 활용</a:t>
            </a:r>
            <a:endParaRPr lang="en-US" altLang="ko-KR" sz="140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endParaRPr lang="ko-KR" altLang="en-US" sz="140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8084" y="3073889"/>
            <a:ext cx="4393553" cy="2248998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9634860" y="3073889"/>
            <a:ext cx="880740" cy="224899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9476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92C3CECA-F9AF-9085-3A30-B1F9928C433E}"/>
              </a:ext>
            </a:extLst>
          </p:cNvPr>
          <p:cNvSpPr txBox="1"/>
          <p:nvPr/>
        </p:nvSpPr>
        <p:spPr>
          <a:xfrm>
            <a:off x="1203159" y="416764"/>
            <a:ext cx="2723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충전소 입지 분석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C3CECA-F9AF-9085-3A30-B1F9928C433E}"/>
              </a:ext>
            </a:extLst>
          </p:cNvPr>
          <p:cNvSpPr txBox="1"/>
          <p:nvPr/>
        </p:nvSpPr>
        <p:spPr>
          <a:xfrm>
            <a:off x="1203159" y="882082"/>
            <a:ext cx="1755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관심지점수</a:t>
            </a:r>
            <a:r>
              <a:rPr lang="ko-KR" altLang="en-US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계산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2C3CECA-F9AF-9085-3A30-B1F9928C433E}"/>
              </a:ext>
            </a:extLst>
          </p:cNvPr>
          <p:cNvSpPr txBox="1"/>
          <p:nvPr/>
        </p:nvSpPr>
        <p:spPr>
          <a:xfrm>
            <a:off x="7620000" y="1232457"/>
            <a:ext cx="411480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err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관심지점</a:t>
            </a:r>
            <a:r>
              <a:rPr lang="ko-KR" altLang="en-US" sz="14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4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4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대형마트</a:t>
            </a:r>
            <a:r>
              <a:rPr lang="en-US" altLang="ko-KR" sz="14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4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백화점</a:t>
            </a:r>
            <a:r>
              <a:rPr lang="en-US" altLang="ko-KR" sz="14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4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쇼핑몰</a:t>
            </a:r>
            <a:r>
              <a:rPr lang="en-US" altLang="ko-KR" sz="14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4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전통시장</a:t>
            </a:r>
            <a:r>
              <a:rPr lang="en-US" altLang="ko-KR" sz="14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sz="14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종합병원</a:t>
            </a:r>
            <a:r>
              <a:rPr lang="en-US" altLang="ko-KR" sz="14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4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도서관</a:t>
            </a:r>
            <a:r>
              <a:rPr lang="en-US" altLang="ko-KR" sz="14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4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박물관</a:t>
            </a:r>
            <a:r>
              <a:rPr lang="en-US" altLang="ko-KR" sz="14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4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미술관</a:t>
            </a:r>
            <a:r>
              <a:rPr lang="en-US" altLang="ko-KR" sz="14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4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공연장</a:t>
            </a:r>
            <a:r>
              <a:rPr lang="en-US" altLang="ko-KR" sz="14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4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등</a:t>
            </a:r>
            <a:endParaRPr lang="en-US" altLang="ko-KR" sz="140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하나의 </a:t>
            </a:r>
            <a:r>
              <a:rPr lang="ko-KR" altLang="en-US" sz="1400" dirty="0" err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격자내에</a:t>
            </a:r>
            <a:r>
              <a:rPr lang="ko-KR" altLang="en-US" sz="14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포함되는 </a:t>
            </a:r>
            <a:r>
              <a:rPr lang="ko-KR" altLang="en-US" sz="1400" dirty="0" err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관심지점의</a:t>
            </a:r>
            <a:r>
              <a:rPr lang="ko-KR" altLang="en-US" sz="14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합을 계산</a:t>
            </a:r>
            <a:endParaRPr lang="en-US" altLang="ko-KR" sz="140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격자의 입지 </a:t>
            </a:r>
            <a:r>
              <a:rPr lang="ko-KR" altLang="en-US" sz="1400" dirty="0" err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매력점수</a:t>
            </a:r>
            <a:r>
              <a:rPr lang="ko-KR" altLang="en-US" sz="14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400" dirty="0" err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산정시</a:t>
            </a:r>
            <a:r>
              <a:rPr lang="ko-KR" altLang="en-US" sz="14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기초 데이터로 활용</a:t>
            </a:r>
            <a:endParaRPr lang="en-US" altLang="ko-KR" sz="140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endParaRPr lang="ko-KR" altLang="en-US" sz="140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135" y="1347400"/>
            <a:ext cx="6780741" cy="498316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l="8024"/>
          <a:stretch/>
        </p:blipFill>
        <p:spPr>
          <a:xfrm>
            <a:off x="8115299" y="2654300"/>
            <a:ext cx="3352801" cy="3636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924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92C3CECA-F9AF-9085-3A30-B1F9928C433E}"/>
              </a:ext>
            </a:extLst>
          </p:cNvPr>
          <p:cNvSpPr txBox="1"/>
          <p:nvPr/>
        </p:nvSpPr>
        <p:spPr>
          <a:xfrm>
            <a:off x="1203159" y="416764"/>
            <a:ext cx="2723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충전소 입지 분석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C3CECA-F9AF-9085-3A30-B1F9928C433E}"/>
              </a:ext>
            </a:extLst>
          </p:cNvPr>
          <p:cNvSpPr txBox="1"/>
          <p:nvPr/>
        </p:nvSpPr>
        <p:spPr>
          <a:xfrm>
            <a:off x="1203159" y="882082"/>
            <a:ext cx="58707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격자의 중심에서  가장 가까운 충전소 </a:t>
            </a:r>
            <a:r>
              <a:rPr lang="ko-KR" altLang="en-US" b="1" dirty="0" err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까지의</a:t>
            </a:r>
            <a:r>
              <a:rPr lang="ko-KR" altLang="en-US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거리 계산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2C3CECA-F9AF-9085-3A30-B1F9928C433E}"/>
              </a:ext>
            </a:extLst>
          </p:cNvPr>
          <p:cNvSpPr txBox="1"/>
          <p:nvPr/>
        </p:nvSpPr>
        <p:spPr>
          <a:xfrm>
            <a:off x="7620000" y="1232457"/>
            <a:ext cx="4114801" cy="23544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각 격자의 중심에서 가까운 충전소까지의 최단거리 산출</a:t>
            </a:r>
            <a:endParaRPr lang="en-US" altLang="ko-KR" sz="1400" dirty="0" smtClean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err="1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유클리디언</a:t>
            </a:r>
            <a:r>
              <a:rPr lang="ko-KR" altLang="en-US" sz="140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거리가 아닌 </a:t>
            </a:r>
            <a:r>
              <a:rPr lang="ko-KR" altLang="en-US" sz="1400" dirty="0" err="1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실거리</a:t>
            </a:r>
            <a:r>
              <a:rPr lang="en-US" altLang="ko-KR" sz="140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400" dirty="0" err="1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도로데이터</a:t>
            </a:r>
            <a:r>
              <a:rPr lang="ko-KR" altLang="en-US" sz="140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이용</a:t>
            </a:r>
            <a:r>
              <a:rPr lang="en-US" altLang="ko-KR" sz="140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en-US" altLang="ko-KR" sz="1400" dirty="0" smtClean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격자의 입지 </a:t>
            </a:r>
            <a:r>
              <a:rPr lang="ko-KR" altLang="en-US" sz="1400" dirty="0" err="1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잠재력점수</a:t>
            </a:r>
            <a:r>
              <a:rPr lang="ko-KR" altLang="en-US" sz="140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400" dirty="0" err="1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산정시</a:t>
            </a:r>
            <a:r>
              <a:rPr lang="ko-KR" altLang="en-US" sz="140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기초 데이터로 활용</a:t>
            </a:r>
            <a:endParaRPr lang="en-US" altLang="ko-KR" sz="1400" dirty="0" smtClean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endParaRPr lang="ko-KR" altLang="en-US" sz="140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695" y="1336597"/>
            <a:ext cx="6718597" cy="5159401"/>
          </a:xfrm>
          <a:prstGeom prst="rect">
            <a:avLst/>
          </a:prstGeom>
        </p:spPr>
      </p:pic>
      <p:grpSp>
        <p:nvGrpSpPr>
          <p:cNvPr id="17" name="그룹 16"/>
          <p:cNvGrpSpPr/>
          <p:nvPr/>
        </p:nvGrpSpPr>
        <p:grpSpPr>
          <a:xfrm>
            <a:off x="7705461" y="3167379"/>
            <a:ext cx="3972052" cy="3328620"/>
            <a:chOff x="7705461" y="3167379"/>
            <a:chExt cx="3972052" cy="3328620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05461" y="3167379"/>
              <a:ext cx="3972052" cy="3328620"/>
            </a:xfrm>
            <a:prstGeom prst="rect">
              <a:avLst/>
            </a:prstGeom>
          </p:spPr>
        </p:pic>
        <p:sp>
          <p:nvSpPr>
            <p:cNvPr id="13" name="타원 12"/>
            <p:cNvSpPr/>
            <p:nvPr/>
          </p:nvSpPr>
          <p:spPr>
            <a:xfrm>
              <a:off x="8848724" y="5038724"/>
              <a:ext cx="54000" cy="54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타원 15"/>
            <p:cNvSpPr/>
            <p:nvPr/>
          </p:nvSpPr>
          <p:spPr>
            <a:xfrm>
              <a:off x="10629899" y="4413249"/>
              <a:ext cx="54000" cy="54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8089900" y="5578475"/>
              <a:ext cx="285750" cy="285750"/>
            </a:xfrm>
            <a:prstGeom prst="rect">
              <a:avLst/>
            </a:prstGeom>
            <a:solidFill>
              <a:srgbClr val="FFCC66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9817100" y="4127499"/>
              <a:ext cx="285750" cy="285750"/>
            </a:xfrm>
            <a:prstGeom prst="rect">
              <a:avLst/>
            </a:prstGeom>
            <a:solidFill>
              <a:srgbClr val="FFCC66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481357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92C3CECA-F9AF-9085-3A30-B1F9928C433E}"/>
              </a:ext>
            </a:extLst>
          </p:cNvPr>
          <p:cNvSpPr txBox="1"/>
          <p:nvPr/>
        </p:nvSpPr>
        <p:spPr>
          <a:xfrm>
            <a:off x="1203159" y="416764"/>
            <a:ext cx="2723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충전소 입지 분석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C3CECA-F9AF-9085-3A30-B1F9928C433E}"/>
              </a:ext>
            </a:extLst>
          </p:cNvPr>
          <p:cNvSpPr txBox="1"/>
          <p:nvPr/>
        </p:nvSpPr>
        <p:spPr>
          <a:xfrm>
            <a:off x="1203159" y="882082"/>
            <a:ext cx="2967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OD Matrix </a:t>
            </a:r>
            <a:r>
              <a:rPr lang="ko-KR" altLang="en-US" b="1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생성</a:t>
            </a:r>
            <a:endParaRPr lang="ko-KR" altLang="en-US" b="1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6912" r="7961"/>
          <a:stretch/>
        </p:blipFill>
        <p:spPr>
          <a:xfrm>
            <a:off x="1047413" y="1712423"/>
            <a:ext cx="6816436" cy="471730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2C3CECA-F9AF-9085-3A30-B1F9928C433E}"/>
              </a:ext>
            </a:extLst>
          </p:cNvPr>
          <p:cNvSpPr txBox="1"/>
          <p:nvPr/>
        </p:nvSpPr>
        <p:spPr>
          <a:xfrm>
            <a:off x="7944327" y="2245363"/>
            <a:ext cx="4114801" cy="23544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각 격자의 중심에서 다른 격자의 중심까지의 거리 산출</a:t>
            </a:r>
            <a:r>
              <a:rPr lang="en-US" altLang="ko-KR" sz="140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400" dirty="0" err="1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도로데이터</a:t>
            </a:r>
            <a:r>
              <a:rPr lang="ko-KR" altLang="en-US" sz="140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이용</a:t>
            </a:r>
            <a:r>
              <a:rPr lang="en-US" altLang="ko-KR" sz="140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모든 격자는 충전소의 입지 후보지이므로 격자 중심을 가상의 충전소의 위치로 간주함</a:t>
            </a:r>
            <a:endParaRPr lang="en-US" altLang="ko-KR" sz="1400" dirty="0" smtClean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격자의 수가 </a:t>
            </a:r>
            <a:r>
              <a:rPr lang="en-US" altLang="ko-KR" sz="140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n</a:t>
            </a:r>
            <a:r>
              <a:rPr lang="ko-KR" altLang="en-US" sz="140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개일 때 </a:t>
            </a:r>
            <a:r>
              <a:rPr lang="en-US" altLang="ko-KR" sz="1400" dirty="0" err="1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nxn</a:t>
            </a:r>
            <a:r>
              <a:rPr lang="ko-KR" altLang="en-US" sz="1400" dirty="0" err="1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짜리</a:t>
            </a:r>
            <a:r>
              <a:rPr lang="ko-KR" altLang="en-US" sz="140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40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OD Matrix </a:t>
            </a:r>
            <a:r>
              <a:rPr lang="ko-KR" altLang="en-US" sz="140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생성</a:t>
            </a:r>
            <a:endParaRPr lang="en-US" altLang="ko-KR" sz="1400" dirty="0" smtClean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err="1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거리점수</a:t>
            </a:r>
            <a:r>
              <a:rPr lang="ko-KR" altLang="en-US" sz="140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계산시 기초데이터로 활용</a:t>
            </a:r>
            <a:endParaRPr lang="en-US" altLang="ko-KR" sz="140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endParaRPr lang="ko-KR" altLang="en-US" sz="140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64549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90883" y="2350094"/>
            <a:ext cx="421461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감 사 합 </a:t>
            </a:r>
            <a:r>
              <a:rPr lang="ko-KR" altLang="en-US" sz="54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니</a:t>
            </a:r>
            <a:r>
              <a:rPr lang="ko-KR" altLang="en-US" sz="5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다</a:t>
            </a:r>
          </a:p>
        </p:txBody>
      </p:sp>
    </p:spTree>
    <p:extLst>
      <p:ext uri="{BB962C8B-B14F-4D97-AF65-F5344CB8AC3E}">
        <p14:creationId xmlns:p14="http://schemas.microsoft.com/office/powerpoint/2010/main" val="2746381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92C3CECA-F9AF-9085-3A30-B1F9928C433E}"/>
              </a:ext>
            </a:extLst>
          </p:cNvPr>
          <p:cNvSpPr txBox="1"/>
          <p:nvPr/>
        </p:nvSpPr>
        <p:spPr>
          <a:xfrm>
            <a:off x="1203159" y="416764"/>
            <a:ext cx="2723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충전소 입지 분석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C3CECA-F9AF-9085-3A30-B1F9928C433E}"/>
              </a:ext>
            </a:extLst>
          </p:cNvPr>
          <p:cNvSpPr txBox="1"/>
          <p:nvPr/>
        </p:nvSpPr>
        <p:spPr>
          <a:xfrm>
            <a:off x="1203159" y="1187729"/>
            <a:ext cx="2723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ko-KR" altLang="en-US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분석 시나리오</a:t>
            </a:r>
            <a:r>
              <a:rPr lang="en-US" altLang="ko-KR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계속</a:t>
            </a:r>
            <a:r>
              <a:rPr lang="en-US" altLang="ko-KR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b="1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C3CECA-F9AF-9085-3A30-B1F9928C433E}"/>
              </a:ext>
            </a:extLst>
          </p:cNvPr>
          <p:cNvSpPr txBox="1"/>
          <p:nvPr/>
        </p:nvSpPr>
        <p:spPr>
          <a:xfrm>
            <a:off x="1579679" y="2016870"/>
            <a:ext cx="15579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충전소까지의 최단거리 계산</a:t>
            </a:r>
          </a:p>
        </p:txBody>
      </p:sp>
      <p:sp>
        <p:nvSpPr>
          <p:cNvPr id="4" name="오른쪽 화살표 3"/>
          <p:cNvSpPr/>
          <p:nvPr/>
        </p:nvSpPr>
        <p:spPr>
          <a:xfrm>
            <a:off x="3647971" y="4048485"/>
            <a:ext cx="295316" cy="2530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2C3CECA-F9AF-9085-3A30-B1F9928C433E}"/>
              </a:ext>
            </a:extLst>
          </p:cNvPr>
          <p:cNvSpPr txBox="1"/>
          <p:nvPr/>
        </p:nvSpPr>
        <p:spPr>
          <a:xfrm>
            <a:off x="880217" y="5993834"/>
            <a:ext cx="26150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각 격자의 중심에서 </a:t>
            </a:r>
            <a:r>
              <a:rPr lang="ko-KR" altLang="en-US" sz="1200" dirty="0" err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최단거리에</a:t>
            </a:r>
            <a:r>
              <a:rPr lang="ko-KR" altLang="en-US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있는 충전소까지의 거리 계산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C3CECA-F9AF-9085-3A30-B1F9928C433E}"/>
              </a:ext>
            </a:extLst>
          </p:cNvPr>
          <p:cNvSpPr txBox="1"/>
          <p:nvPr/>
        </p:nvSpPr>
        <p:spPr>
          <a:xfrm>
            <a:off x="5750020" y="2016870"/>
            <a:ext cx="1557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 결합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2C3CECA-F9AF-9085-3A30-B1F9928C433E}"/>
              </a:ext>
            </a:extLst>
          </p:cNvPr>
          <p:cNvSpPr txBox="1"/>
          <p:nvPr/>
        </p:nvSpPr>
        <p:spPr>
          <a:xfrm>
            <a:off x="4674544" y="5993834"/>
            <a:ext cx="28201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인구수</a:t>
            </a:r>
            <a:r>
              <a:rPr lang="en-US" altLang="ko-KR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교통량</a:t>
            </a:r>
            <a:r>
              <a:rPr lang="en-US" altLang="ko-KR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 err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관심지점수</a:t>
            </a:r>
            <a:r>
              <a:rPr lang="en-US" altLang="ko-KR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최단거리데이터를 결합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C3CECA-F9AF-9085-3A30-B1F9928C433E}"/>
              </a:ext>
            </a:extLst>
          </p:cNvPr>
          <p:cNvSpPr txBox="1"/>
          <p:nvPr/>
        </p:nvSpPr>
        <p:spPr>
          <a:xfrm>
            <a:off x="9356345" y="2016870"/>
            <a:ext cx="1949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입지 후보지 선정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2C3CECA-F9AF-9085-3A30-B1F9928C433E}"/>
              </a:ext>
            </a:extLst>
          </p:cNvPr>
          <p:cNvSpPr txBox="1"/>
          <p:nvPr/>
        </p:nvSpPr>
        <p:spPr>
          <a:xfrm>
            <a:off x="9656747" y="5993834"/>
            <a:ext cx="18288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거리점수</a:t>
            </a:r>
            <a:r>
              <a:rPr lang="ko-KR" altLang="en-US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계산</a:t>
            </a:r>
            <a:endParaRPr lang="en-US" altLang="ko-KR" sz="120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dirty="0" err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매력점수</a:t>
            </a:r>
            <a:r>
              <a:rPr lang="ko-KR" altLang="en-US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계산</a:t>
            </a:r>
            <a:endParaRPr lang="en-US" altLang="ko-KR" sz="120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dirty="0" err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거리점수</a:t>
            </a:r>
            <a:r>
              <a:rPr lang="ko-KR" altLang="en-US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Top 100 </a:t>
            </a:r>
            <a:r>
              <a:rPr lang="ko-KR" altLang="en-US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제시</a:t>
            </a:r>
          </a:p>
        </p:txBody>
      </p:sp>
      <p:sp>
        <p:nvSpPr>
          <p:cNvPr id="15" name="오른쪽 화살표 14"/>
          <p:cNvSpPr/>
          <p:nvPr/>
        </p:nvSpPr>
        <p:spPr>
          <a:xfrm>
            <a:off x="8101835" y="4048485"/>
            <a:ext cx="295316" cy="2530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3997" y="2952921"/>
            <a:ext cx="2192551" cy="2327616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3109" y="2952921"/>
            <a:ext cx="4039134" cy="2109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7161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92C3CECA-F9AF-9085-3A30-B1F9928C433E}"/>
              </a:ext>
            </a:extLst>
          </p:cNvPr>
          <p:cNvSpPr txBox="1"/>
          <p:nvPr/>
        </p:nvSpPr>
        <p:spPr>
          <a:xfrm>
            <a:off x="1203159" y="416764"/>
            <a:ext cx="2723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충전소 입지 분석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C3CECA-F9AF-9085-3A30-B1F9928C433E}"/>
              </a:ext>
            </a:extLst>
          </p:cNvPr>
          <p:cNvSpPr txBox="1"/>
          <p:nvPr/>
        </p:nvSpPr>
        <p:spPr>
          <a:xfrm>
            <a:off x="1203159" y="1187729"/>
            <a:ext cx="2723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ko-KR" altLang="en-US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분석 시나리오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C3CECA-F9AF-9085-3A30-B1F9928C433E}"/>
              </a:ext>
            </a:extLst>
          </p:cNvPr>
          <p:cNvSpPr txBox="1"/>
          <p:nvPr/>
        </p:nvSpPr>
        <p:spPr>
          <a:xfrm>
            <a:off x="1579679" y="2016870"/>
            <a:ext cx="1557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격자 분할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778" y="2729659"/>
            <a:ext cx="3837195" cy="3105384"/>
          </a:xfrm>
          <a:prstGeom prst="rect">
            <a:avLst/>
          </a:prstGeom>
        </p:spPr>
      </p:pic>
      <p:sp>
        <p:nvSpPr>
          <p:cNvPr id="4" name="오른쪽 화살표 3"/>
          <p:cNvSpPr/>
          <p:nvPr/>
        </p:nvSpPr>
        <p:spPr>
          <a:xfrm>
            <a:off x="4237632" y="4048485"/>
            <a:ext cx="295316" cy="2530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2C3CECA-F9AF-9085-3A30-B1F9928C433E}"/>
              </a:ext>
            </a:extLst>
          </p:cNvPr>
          <p:cNvSpPr txBox="1"/>
          <p:nvPr/>
        </p:nvSpPr>
        <p:spPr>
          <a:xfrm>
            <a:off x="880217" y="5993834"/>
            <a:ext cx="28201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자치구별로 </a:t>
            </a:r>
            <a:r>
              <a:rPr lang="en-US" altLang="ko-KR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500Mx500M </a:t>
            </a:r>
            <a:r>
              <a:rPr lang="ko-KR" altLang="en-US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격자로 분할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C3CECA-F9AF-9085-3A30-B1F9928C433E}"/>
              </a:ext>
            </a:extLst>
          </p:cNvPr>
          <p:cNvSpPr txBox="1"/>
          <p:nvPr/>
        </p:nvSpPr>
        <p:spPr>
          <a:xfrm>
            <a:off x="5673106" y="2016870"/>
            <a:ext cx="1557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교통량 계산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2C3CECA-F9AF-9085-3A30-B1F9928C433E}"/>
              </a:ext>
            </a:extLst>
          </p:cNvPr>
          <p:cNvSpPr txBox="1"/>
          <p:nvPr/>
        </p:nvSpPr>
        <p:spPr>
          <a:xfrm>
            <a:off x="4802730" y="5993834"/>
            <a:ext cx="28201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격자별로</a:t>
            </a:r>
            <a:r>
              <a:rPr lang="ko-KR" altLang="en-US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일 평균 통행량을 계산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C3CECA-F9AF-9085-3A30-B1F9928C433E}"/>
              </a:ext>
            </a:extLst>
          </p:cNvPr>
          <p:cNvSpPr txBox="1"/>
          <p:nvPr/>
        </p:nvSpPr>
        <p:spPr>
          <a:xfrm>
            <a:off x="9356345" y="2016870"/>
            <a:ext cx="1795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관심지점수</a:t>
            </a:r>
            <a:r>
              <a:rPr lang="ko-KR" altLang="en-US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계산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2C3CECA-F9AF-9085-3A30-B1F9928C433E}"/>
              </a:ext>
            </a:extLst>
          </p:cNvPr>
          <p:cNvSpPr txBox="1"/>
          <p:nvPr/>
        </p:nvSpPr>
        <p:spPr>
          <a:xfrm>
            <a:off x="8485969" y="5993834"/>
            <a:ext cx="28201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격자별로</a:t>
            </a:r>
            <a:r>
              <a:rPr lang="ko-KR" altLang="en-US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dirty="0" err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관심지점수</a:t>
            </a:r>
            <a:r>
              <a:rPr lang="ko-KR" altLang="en-US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계산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5411" y="2496421"/>
            <a:ext cx="3125960" cy="3271990"/>
          </a:xfrm>
          <a:prstGeom prst="rect">
            <a:avLst/>
          </a:prstGeom>
        </p:spPr>
      </p:pic>
      <p:sp>
        <p:nvSpPr>
          <p:cNvPr id="15" name="오른쪽 화살표 14"/>
          <p:cNvSpPr/>
          <p:nvPr/>
        </p:nvSpPr>
        <p:spPr>
          <a:xfrm>
            <a:off x="8007829" y="4048485"/>
            <a:ext cx="295316" cy="2530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4372" y="2548065"/>
            <a:ext cx="2867487" cy="3220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2144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92C3CECA-F9AF-9085-3A30-B1F9928C433E}"/>
              </a:ext>
            </a:extLst>
          </p:cNvPr>
          <p:cNvSpPr txBox="1"/>
          <p:nvPr/>
        </p:nvSpPr>
        <p:spPr>
          <a:xfrm>
            <a:off x="1203159" y="416764"/>
            <a:ext cx="2723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충전소 입지 분석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C3CECA-F9AF-9085-3A30-B1F9928C433E}"/>
              </a:ext>
            </a:extLst>
          </p:cNvPr>
          <p:cNvSpPr txBox="1"/>
          <p:nvPr/>
        </p:nvSpPr>
        <p:spPr>
          <a:xfrm>
            <a:off x="1203159" y="1187729"/>
            <a:ext cx="2723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ko-KR" altLang="en-US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분석 시나리오</a:t>
            </a:r>
            <a:r>
              <a:rPr lang="en-US" altLang="ko-KR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계속</a:t>
            </a:r>
            <a:r>
              <a:rPr lang="en-US" altLang="ko-KR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b="1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C3CECA-F9AF-9085-3A30-B1F9928C433E}"/>
              </a:ext>
            </a:extLst>
          </p:cNvPr>
          <p:cNvSpPr txBox="1"/>
          <p:nvPr/>
        </p:nvSpPr>
        <p:spPr>
          <a:xfrm>
            <a:off x="1579679" y="2016870"/>
            <a:ext cx="15579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충전소까지의 최단거리 계산</a:t>
            </a:r>
          </a:p>
        </p:txBody>
      </p:sp>
      <p:sp>
        <p:nvSpPr>
          <p:cNvPr id="4" name="오른쪽 화살표 3"/>
          <p:cNvSpPr/>
          <p:nvPr/>
        </p:nvSpPr>
        <p:spPr>
          <a:xfrm>
            <a:off x="3647971" y="4048485"/>
            <a:ext cx="295316" cy="2530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2C3CECA-F9AF-9085-3A30-B1F9928C433E}"/>
              </a:ext>
            </a:extLst>
          </p:cNvPr>
          <p:cNvSpPr txBox="1"/>
          <p:nvPr/>
        </p:nvSpPr>
        <p:spPr>
          <a:xfrm>
            <a:off x="880217" y="5993834"/>
            <a:ext cx="26150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각 격자의 중심에서 </a:t>
            </a:r>
            <a:r>
              <a:rPr lang="ko-KR" altLang="en-US" sz="1200" dirty="0" err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최단거리에</a:t>
            </a:r>
            <a:r>
              <a:rPr lang="ko-KR" altLang="en-US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있는 충전소까지의 거리 계산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C3CECA-F9AF-9085-3A30-B1F9928C433E}"/>
              </a:ext>
            </a:extLst>
          </p:cNvPr>
          <p:cNvSpPr txBox="1"/>
          <p:nvPr/>
        </p:nvSpPr>
        <p:spPr>
          <a:xfrm>
            <a:off x="5750020" y="2016870"/>
            <a:ext cx="1557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 결합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2C3CECA-F9AF-9085-3A30-B1F9928C433E}"/>
              </a:ext>
            </a:extLst>
          </p:cNvPr>
          <p:cNvSpPr txBox="1"/>
          <p:nvPr/>
        </p:nvSpPr>
        <p:spPr>
          <a:xfrm>
            <a:off x="4674544" y="5993834"/>
            <a:ext cx="28201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인구수</a:t>
            </a:r>
            <a:r>
              <a:rPr lang="en-US" altLang="ko-KR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교통량</a:t>
            </a:r>
            <a:r>
              <a:rPr lang="en-US" altLang="ko-KR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 err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관심지점수</a:t>
            </a:r>
            <a:r>
              <a:rPr lang="en-US" altLang="ko-KR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최단거리데이터를 결합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C3CECA-F9AF-9085-3A30-B1F9928C433E}"/>
              </a:ext>
            </a:extLst>
          </p:cNvPr>
          <p:cNvSpPr txBox="1"/>
          <p:nvPr/>
        </p:nvSpPr>
        <p:spPr>
          <a:xfrm>
            <a:off x="9356345" y="2016870"/>
            <a:ext cx="1949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입지 후보지 선정</a:t>
            </a:r>
            <a:endParaRPr lang="ko-KR" altLang="en-US" b="1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2C3CECA-F9AF-9085-3A30-B1F9928C433E}"/>
              </a:ext>
            </a:extLst>
          </p:cNvPr>
          <p:cNvSpPr txBox="1"/>
          <p:nvPr/>
        </p:nvSpPr>
        <p:spPr>
          <a:xfrm>
            <a:off x="9656747" y="5993834"/>
            <a:ext cx="18288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거리점수</a:t>
            </a:r>
            <a:r>
              <a:rPr lang="ko-KR" altLang="en-US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계산</a:t>
            </a:r>
            <a:endParaRPr lang="en-US" altLang="ko-KR" sz="120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dirty="0" err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매력점수</a:t>
            </a:r>
            <a:r>
              <a:rPr lang="ko-KR" altLang="en-US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계산</a:t>
            </a:r>
            <a:endParaRPr lang="en-US" altLang="ko-KR" sz="120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dirty="0" err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거리점수</a:t>
            </a:r>
            <a:r>
              <a:rPr lang="ko-KR" altLang="en-US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Top 100 </a:t>
            </a:r>
            <a:r>
              <a:rPr lang="ko-KR" altLang="en-US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제시</a:t>
            </a:r>
          </a:p>
        </p:txBody>
      </p:sp>
      <p:sp>
        <p:nvSpPr>
          <p:cNvPr id="15" name="오른쪽 화살표 14"/>
          <p:cNvSpPr/>
          <p:nvPr/>
        </p:nvSpPr>
        <p:spPr>
          <a:xfrm>
            <a:off x="8101835" y="4048485"/>
            <a:ext cx="295316" cy="2530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3997" y="2952921"/>
            <a:ext cx="2192551" cy="2327616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3109" y="2952921"/>
            <a:ext cx="4039134" cy="2109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7565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8128EE9-A80D-CC79-E58F-768592AE90BE}"/>
              </a:ext>
            </a:extLst>
          </p:cNvPr>
          <p:cNvSpPr txBox="1"/>
          <p:nvPr/>
        </p:nvSpPr>
        <p:spPr>
          <a:xfrm>
            <a:off x="4213409" y="1410233"/>
            <a:ext cx="37333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>
                <a:latin typeface="나눔고딕" panose="020D0604000000000000" pitchFamily="50" charset="-127"/>
                <a:ea typeface="나눔고딕" panose="020D0604000000000000" pitchFamily="50" charset="-127"/>
              </a:rPr>
              <a:t>목  차</a:t>
            </a:r>
            <a:endParaRPr lang="ko-KR" altLang="en-US" sz="36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128EE9-A80D-CC79-E58F-768592AE90BE}"/>
              </a:ext>
            </a:extLst>
          </p:cNvPr>
          <p:cNvSpPr txBox="1"/>
          <p:nvPr/>
        </p:nvSpPr>
        <p:spPr>
          <a:xfrm>
            <a:off x="645457" y="2575645"/>
            <a:ext cx="23308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분석 배경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128EE9-A80D-CC79-E58F-768592AE90BE}"/>
              </a:ext>
            </a:extLst>
          </p:cNvPr>
          <p:cNvSpPr txBox="1"/>
          <p:nvPr/>
        </p:nvSpPr>
        <p:spPr>
          <a:xfrm>
            <a:off x="3119719" y="2575645"/>
            <a:ext cx="31017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데이터수집</a:t>
            </a:r>
            <a:r>
              <a:rPr lang="en-US" altLang="ko-KR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전처리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128EE9-A80D-CC79-E58F-768592AE90BE}"/>
              </a:ext>
            </a:extLst>
          </p:cNvPr>
          <p:cNvSpPr txBox="1"/>
          <p:nvPr/>
        </p:nvSpPr>
        <p:spPr>
          <a:xfrm>
            <a:off x="5719487" y="2575645"/>
            <a:ext cx="31017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분석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128EE9-A80D-CC79-E58F-768592AE90BE}"/>
              </a:ext>
            </a:extLst>
          </p:cNvPr>
          <p:cNvSpPr txBox="1"/>
          <p:nvPr/>
        </p:nvSpPr>
        <p:spPr>
          <a:xfrm>
            <a:off x="9269509" y="2575645"/>
            <a:ext cx="10399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결론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128EE9-A80D-CC79-E58F-768592AE90BE}"/>
              </a:ext>
            </a:extLst>
          </p:cNvPr>
          <p:cNvSpPr txBox="1"/>
          <p:nvPr/>
        </p:nvSpPr>
        <p:spPr>
          <a:xfrm>
            <a:off x="3030074" y="3556391"/>
            <a:ext cx="3101790" cy="9618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수집 데이터</a:t>
            </a:r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전처리 과정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8128EE9-A80D-CC79-E58F-768592AE90BE}"/>
              </a:ext>
            </a:extLst>
          </p:cNvPr>
          <p:cNvSpPr txBox="1"/>
          <p:nvPr/>
        </p:nvSpPr>
        <p:spPr>
          <a:xfrm>
            <a:off x="5862921" y="3556391"/>
            <a:ext cx="3101790" cy="9618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충전소 사용현황 분석</a:t>
            </a:r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충전소 입지 분석</a:t>
            </a:r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8128EE9-A80D-CC79-E58F-768592AE90BE}"/>
              </a:ext>
            </a:extLst>
          </p:cNvPr>
          <p:cNvSpPr txBox="1"/>
          <p:nvPr/>
        </p:nvSpPr>
        <p:spPr>
          <a:xfrm>
            <a:off x="8928863" y="3556391"/>
            <a:ext cx="172122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결론</a:t>
            </a:r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33562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92C3CECA-F9AF-9085-3A30-B1F9928C433E}"/>
              </a:ext>
            </a:extLst>
          </p:cNvPr>
          <p:cNvSpPr txBox="1"/>
          <p:nvPr/>
        </p:nvSpPr>
        <p:spPr>
          <a:xfrm>
            <a:off x="1203159" y="1384949"/>
            <a:ext cx="2054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배경 </a:t>
            </a:r>
            <a:r>
              <a:rPr lang="en-US" altLang="ko-KR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endParaRPr lang="ko-KR" altLang="en-US" b="1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8128EE9-A80D-CC79-E58F-768592AE90BE}"/>
              </a:ext>
            </a:extLst>
          </p:cNvPr>
          <p:cNvSpPr txBox="1"/>
          <p:nvPr/>
        </p:nvSpPr>
        <p:spPr>
          <a:xfrm>
            <a:off x="1419225" y="1986403"/>
            <a:ext cx="670559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친환경 자동차는 화석연료 자동차의 한계를 극복하고 대기오염과 기후변화를 대처하는  확실한 수단</a:t>
            </a:r>
            <a:endParaRPr lang="en-US" altLang="ko-KR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우리나라 순수전기자동차 보급률은 작년 말 기준 </a:t>
            </a:r>
            <a:r>
              <a:rPr lang="en-US" altLang="ko-KR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1.53%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충전 인프라 부족</a:t>
            </a:r>
            <a:endParaRPr lang="en-US" altLang="ko-KR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일 평 주행거리가 매년 줄어 들고 있음</a:t>
            </a:r>
            <a:r>
              <a:rPr lang="en-US" altLang="ko-KR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(35km</a:t>
            </a:r>
            <a:r>
              <a:rPr lang="ko-KR" altLang="en-US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정도</a:t>
            </a:r>
            <a:r>
              <a:rPr lang="en-US" altLang="ko-KR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도시 내의 전기차 충전소의 효율적인 입지 선정 필요 </a:t>
            </a:r>
            <a:endParaRPr lang="en-US" altLang="ko-KR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8759" y="2061115"/>
            <a:ext cx="3173333" cy="2577002"/>
          </a:xfrm>
          <a:prstGeom prst="rect">
            <a:avLst/>
          </a:prstGeom>
          <a:ln>
            <a:solidFill>
              <a:sysClr val="windowText" lastClr="000000"/>
            </a:solidFill>
          </a:ln>
        </p:spPr>
      </p:pic>
    </p:spTree>
    <p:extLst>
      <p:ext uri="{BB962C8B-B14F-4D97-AF65-F5344CB8AC3E}">
        <p14:creationId xmlns:p14="http://schemas.microsoft.com/office/powerpoint/2010/main" val="40730549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92C3CECA-F9AF-9085-3A30-B1F9928C433E}"/>
              </a:ext>
            </a:extLst>
          </p:cNvPr>
          <p:cNvSpPr txBox="1"/>
          <p:nvPr/>
        </p:nvSpPr>
        <p:spPr>
          <a:xfrm>
            <a:off x="1203159" y="1008435"/>
            <a:ext cx="2054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수집 데이터 </a:t>
            </a:r>
            <a:r>
              <a:rPr lang="en-US" altLang="ko-KR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endParaRPr lang="ko-KR" altLang="en-US" b="1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1131806"/>
              </p:ext>
            </p:extLst>
          </p:nvPr>
        </p:nvGraphicFramePr>
        <p:xfrm>
          <a:off x="1613649" y="1810878"/>
          <a:ext cx="9036424" cy="33707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38529">
                  <a:extLst>
                    <a:ext uri="{9D8B030D-6E8A-4147-A177-3AD203B41FA5}">
                      <a16:colId xmlns:a16="http://schemas.microsoft.com/office/drawing/2014/main" val="2118291639"/>
                    </a:ext>
                  </a:extLst>
                </a:gridCol>
                <a:gridCol w="1920173">
                  <a:extLst>
                    <a:ext uri="{9D8B030D-6E8A-4147-A177-3AD203B41FA5}">
                      <a16:colId xmlns:a16="http://schemas.microsoft.com/office/drawing/2014/main" val="2434746972"/>
                    </a:ext>
                  </a:extLst>
                </a:gridCol>
                <a:gridCol w="1819946">
                  <a:extLst>
                    <a:ext uri="{9D8B030D-6E8A-4147-A177-3AD203B41FA5}">
                      <a16:colId xmlns:a16="http://schemas.microsoft.com/office/drawing/2014/main" val="3729584960"/>
                    </a:ext>
                  </a:extLst>
                </a:gridCol>
                <a:gridCol w="1139444">
                  <a:extLst>
                    <a:ext uri="{9D8B030D-6E8A-4147-A177-3AD203B41FA5}">
                      <a16:colId xmlns:a16="http://schemas.microsoft.com/office/drawing/2014/main" val="2899224051"/>
                    </a:ext>
                  </a:extLst>
                </a:gridCol>
                <a:gridCol w="1139444">
                  <a:extLst>
                    <a:ext uri="{9D8B030D-6E8A-4147-A177-3AD203B41FA5}">
                      <a16:colId xmlns:a16="http://schemas.microsoft.com/office/drawing/2014/main" val="1803007431"/>
                    </a:ext>
                  </a:extLst>
                </a:gridCol>
                <a:gridCol w="1139444">
                  <a:extLst>
                    <a:ext uri="{9D8B030D-6E8A-4147-A177-3AD203B41FA5}">
                      <a16:colId xmlns:a16="http://schemas.microsoft.com/office/drawing/2014/main" val="4043349777"/>
                    </a:ext>
                  </a:extLst>
                </a:gridCol>
                <a:gridCol w="1139444">
                  <a:extLst>
                    <a:ext uri="{9D8B030D-6E8A-4147-A177-3AD203B41FA5}">
                      <a16:colId xmlns:a16="http://schemas.microsoft.com/office/drawing/2014/main" val="1382643307"/>
                    </a:ext>
                  </a:extLst>
                </a:gridCol>
              </a:tblGrid>
              <a:tr h="3745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No.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데이터명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주요항목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파일명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형태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사이즈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출처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31928139"/>
                  </a:ext>
                </a:extLst>
              </a:tr>
              <a:tr h="37452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충전소정보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위치</a:t>
                      </a:r>
                      <a:r>
                        <a:rPr lang="en-US" altLang="ko-KR" sz="1100" u="none" strike="noStrike">
                          <a:effectLst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</a:rPr>
                        <a:t>대수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326530430"/>
                  </a:ext>
                </a:extLst>
              </a:tr>
              <a:tr h="37452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충전소이용률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이용시간</a:t>
                      </a:r>
                      <a:r>
                        <a:rPr lang="en-US" altLang="ko-KR" sz="1100" u="none" strike="noStrike">
                          <a:effectLst/>
                        </a:rPr>
                        <a:t>, </a:t>
                      </a:r>
                      <a:r>
                        <a:rPr lang="en-US" sz="1100" u="none" strike="noStrike">
                          <a:effectLst/>
                        </a:rPr>
                        <a:t>KWh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82096235"/>
                  </a:ext>
                </a:extLst>
              </a:tr>
              <a:tr h="37452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자동차보유현황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자동차등록수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34566498"/>
                  </a:ext>
                </a:extLst>
              </a:tr>
              <a:tr h="37452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전기차보유현황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전기차등록수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62497529"/>
                  </a:ext>
                </a:extLst>
              </a:tr>
              <a:tr h="37452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등록인구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인구수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87068085"/>
                  </a:ext>
                </a:extLst>
              </a:tr>
              <a:tr h="37452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유동인구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인구수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43367133"/>
                  </a:ext>
                </a:extLst>
              </a:tr>
              <a:tr h="37452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차량통행량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통행차량수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93392167"/>
                  </a:ext>
                </a:extLst>
              </a:tr>
              <a:tr h="37452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POI(</a:t>
                      </a:r>
                      <a:r>
                        <a:rPr lang="ko-KR" altLang="en-US" sz="1100" u="none" strike="noStrike">
                          <a:effectLst/>
                        </a:rPr>
                        <a:t>관심지점</a:t>
                      </a:r>
                      <a:r>
                        <a:rPr lang="en-US" altLang="ko-KR" sz="1100" u="none" strike="noStrike">
                          <a:effectLst/>
                        </a:rPr>
                        <a:t>)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관심지점좌표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6912589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871652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92C3CECA-F9AF-9085-3A30-B1F9928C433E}"/>
              </a:ext>
            </a:extLst>
          </p:cNvPr>
          <p:cNvSpPr txBox="1"/>
          <p:nvPr/>
        </p:nvSpPr>
        <p:spPr>
          <a:xfrm>
            <a:off x="1203159" y="1008435"/>
            <a:ext cx="2054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 전처리</a:t>
            </a:r>
            <a:r>
              <a:rPr lang="en-US" altLang="ko-KR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endParaRPr lang="ko-KR" altLang="en-US" b="1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47509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92C3CECA-F9AF-9085-3A30-B1F9928C433E}"/>
              </a:ext>
            </a:extLst>
          </p:cNvPr>
          <p:cNvSpPr txBox="1"/>
          <p:nvPr/>
        </p:nvSpPr>
        <p:spPr>
          <a:xfrm>
            <a:off x="1203159" y="1008435"/>
            <a:ext cx="2723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b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충전소 사용현황 분석</a:t>
            </a:r>
            <a:endParaRPr lang="ko-KR" altLang="en-US" b="1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93137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그룹 37"/>
          <p:cNvGrpSpPr/>
          <p:nvPr/>
        </p:nvGrpSpPr>
        <p:grpSpPr>
          <a:xfrm>
            <a:off x="637566" y="675682"/>
            <a:ext cx="3976255" cy="3976255"/>
            <a:chOff x="2355272" y="886690"/>
            <a:chExt cx="3976255" cy="3976255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F3E624A3-55A0-2E9D-02B6-FB9B531B45FB}"/>
                </a:ext>
              </a:extLst>
            </p:cNvPr>
            <p:cNvGrpSpPr/>
            <p:nvPr/>
          </p:nvGrpSpPr>
          <p:grpSpPr>
            <a:xfrm>
              <a:off x="2355272" y="886690"/>
              <a:ext cx="3976255" cy="3976255"/>
              <a:chOff x="2355272" y="886690"/>
              <a:chExt cx="2355275" cy="2355275"/>
            </a:xfrm>
          </p:grpSpPr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2389F9C0-BC42-54CB-8ACC-5D1AB7D60865}"/>
                  </a:ext>
                </a:extLst>
              </p:cNvPr>
              <p:cNvSpPr/>
              <p:nvPr/>
            </p:nvSpPr>
            <p:spPr>
              <a:xfrm>
                <a:off x="2826327" y="1357745"/>
                <a:ext cx="471055" cy="471055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FC81114B-B5AA-1556-CF7C-6374ABEAC66B}"/>
                  </a:ext>
                </a:extLst>
              </p:cNvPr>
              <p:cNvSpPr/>
              <p:nvPr/>
            </p:nvSpPr>
            <p:spPr>
              <a:xfrm>
                <a:off x="3297382" y="1357745"/>
                <a:ext cx="471055" cy="471055"/>
              </a:xfrm>
              <a:prstGeom prst="rect">
                <a:avLst/>
              </a:prstGeom>
              <a:solidFill>
                <a:srgbClr val="458DC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AC796D97-4C91-FCFA-BB38-C39948DF3CBC}"/>
                  </a:ext>
                </a:extLst>
              </p:cNvPr>
              <p:cNvSpPr/>
              <p:nvPr/>
            </p:nvSpPr>
            <p:spPr>
              <a:xfrm>
                <a:off x="3768437" y="1357745"/>
                <a:ext cx="471055" cy="471055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32196E76-C759-2183-E5C6-647689F48E92}"/>
                  </a:ext>
                </a:extLst>
              </p:cNvPr>
              <p:cNvSpPr/>
              <p:nvPr/>
            </p:nvSpPr>
            <p:spPr>
              <a:xfrm>
                <a:off x="2826327" y="1828800"/>
                <a:ext cx="471055" cy="471055"/>
              </a:xfrm>
              <a:prstGeom prst="rect">
                <a:avLst/>
              </a:prstGeom>
              <a:solidFill>
                <a:srgbClr val="2C70AE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CCD89DF5-257A-B24A-628E-7766C2982CC6}"/>
                  </a:ext>
                </a:extLst>
              </p:cNvPr>
              <p:cNvSpPr/>
              <p:nvPr/>
            </p:nvSpPr>
            <p:spPr>
              <a:xfrm>
                <a:off x="3297382" y="1828800"/>
                <a:ext cx="471055" cy="471055"/>
              </a:xfrm>
              <a:prstGeom prst="rect">
                <a:avLst/>
              </a:prstGeom>
              <a:solidFill>
                <a:srgbClr val="8EBAE2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EB32087C-2617-C5FE-4668-689C353FFAF2}"/>
                  </a:ext>
                </a:extLst>
              </p:cNvPr>
              <p:cNvSpPr/>
              <p:nvPr/>
            </p:nvSpPr>
            <p:spPr>
              <a:xfrm>
                <a:off x="3768437" y="1828800"/>
                <a:ext cx="471055" cy="471055"/>
              </a:xfrm>
              <a:prstGeom prst="rect">
                <a:avLst/>
              </a:prstGeom>
              <a:solidFill>
                <a:srgbClr val="79ADDD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E6204FE4-48A3-CBD6-763E-22D02DAA126B}"/>
                  </a:ext>
                </a:extLst>
              </p:cNvPr>
              <p:cNvSpPr/>
              <p:nvPr/>
            </p:nvSpPr>
            <p:spPr>
              <a:xfrm>
                <a:off x="2826327" y="2299855"/>
                <a:ext cx="471055" cy="471055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D2A7D47B-C780-8D73-F3CD-8B05FA5BC388}"/>
                  </a:ext>
                </a:extLst>
              </p:cNvPr>
              <p:cNvSpPr/>
              <p:nvPr/>
            </p:nvSpPr>
            <p:spPr>
              <a:xfrm>
                <a:off x="3297382" y="2299855"/>
                <a:ext cx="471055" cy="471055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5059F62A-A229-35CD-6276-0F0135D9EE46}"/>
                  </a:ext>
                </a:extLst>
              </p:cNvPr>
              <p:cNvSpPr/>
              <p:nvPr/>
            </p:nvSpPr>
            <p:spPr>
              <a:xfrm>
                <a:off x="3768437" y="2299855"/>
                <a:ext cx="471055" cy="471055"/>
              </a:xfrm>
              <a:prstGeom prst="rect">
                <a:avLst/>
              </a:prstGeom>
              <a:solidFill>
                <a:srgbClr val="599AD5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23C68993-9BE2-93E9-4650-7CC4C7579508}"/>
                  </a:ext>
                </a:extLst>
              </p:cNvPr>
              <p:cNvSpPr/>
              <p:nvPr/>
            </p:nvSpPr>
            <p:spPr>
              <a:xfrm>
                <a:off x="4239492" y="1828800"/>
                <a:ext cx="471055" cy="471055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B676BB89-55BC-5251-347A-57D74532E527}"/>
                  </a:ext>
                </a:extLst>
              </p:cNvPr>
              <p:cNvSpPr/>
              <p:nvPr/>
            </p:nvSpPr>
            <p:spPr>
              <a:xfrm>
                <a:off x="3297382" y="886690"/>
                <a:ext cx="471055" cy="471055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09EA7E23-BD63-9E4C-03CF-DB20CE9E33D1}"/>
                  </a:ext>
                </a:extLst>
              </p:cNvPr>
              <p:cNvSpPr/>
              <p:nvPr/>
            </p:nvSpPr>
            <p:spPr>
              <a:xfrm>
                <a:off x="3768437" y="886690"/>
                <a:ext cx="471055" cy="471055"/>
              </a:xfrm>
              <a:prstGeom prst="rect">
                <a:avLst/>
              </a:prstGeom>
              <a:solidFill>
                <a:srgbClr val="A9CBE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1EFD52A9-D9D3-61A3-52DC-4ADC7BC8615D}"/>
                  </a:ext>
                </a:extLst>
              </p:cNvPr>
              <p:cNvSpPr/>
              <p:nvPr/>
            </p:nvSpPr>
            <p:spPr>
              <a:xfrm>
                <a:off x="4239491" y="1357745"/>
                <a:ext cx="471055" cy="471055"/>
              </a:xfrm>
              <a:prstGeom prst="rect">
                <a:avLst/>
              </a:prstGeom>
              <a:solidFill>
                <a:srgbClr val="B6D2EC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AE655F0B-637F-99B0-6675-BCAC2A83C504}"/>
                  </a:ext>
                </a:extLst>
              </p:cNvPr>
              <p:cNvSpPr/>
              <p:nvPr/>
            </p:nvSpPr>
            <p:spPr>
              <a:xfrm>
                <a:off x="3297382" y="2770910"/>
                <a:ext cx="471055" cy="471055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BC2168A9-5C73-52CF-755F-B1EC1C81E25D}"/>
                  </a:ext>
                </a:extLst>
              </p:cNvPr>
              <p:cNvSpPr/>
              <p:nvPr/>
            </p:nvSpPr>
            <p:spPr>
              <a:xfrm>
                <a:off x="2355272" y="1828800"/>
                <a:ext cx="471055" cy="471055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1E3FA5EA-4A41-FB97-502F-13CF31B341A8}"/>
                  </a:ext>
                </a:extLst>
              </p:cNvPr>
              <p:cNvSpPr/>
              <p:nvPr/>
            </p:nvSpPr>
            <p:spPr>
              <a:xfrm>
                <a:off x="2355272" y="2299855"/>
                <a:ext cx="471055" cy="471055"/>
              </a:xfrm>
              <a:prstGeom prst="rect">
                <a:avLst/>
              </a:prstGeom>
              <a:solidFill>
                <a:srgbClr val="7EB0DE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A3F96B6B-42E0-DA49-FA12-2F046F887B8C}"/>
                  </a:ext>
                </a:extLst>
              </p:cNvPr>
              <p:cNvSpPr/>
              <p:nvPr/>
            </p:nvSpPr>
            <p:spPr>
              <a:xfrm>
                <a:off x="2826327" y="2770909"/>
                <a:ext cx="471055" cy="471055"/>
              </a:xfrm>
              <a:prstGeom prst="rect">
                <a:avLst/>
              </a:prstGeom>
              <a:solidFill>
                <a:srgbClr val="A9CBE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D317260A-56E2-0C43-39AE-9E96A709CE0F}"/>
                  </a:ext>
                </a:extLst>
              </p:cNvPr>
              <p:cNvSpPr/>
              <p:nvPr/>
            </p:nvSpPr>
            <p:spPr>
              <a:xfrm>
                <a:off x="4239491" y="2299854"/>
                <a:ext cx="471055" cy="471055"/>
              </a:xfrm>
              <a:prstGeom prst="rect">
                <a:avLst/>
              </a:prstGeom>
              <a:solidFill>
                <a:srgbClr val="3E89CE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334C42B5-22AD-8939-7B66-B24CCF43283D}"/>
                </a:ext>
              </a:extLst>
            </p:cNvPr>
            <p:cNvSpPr/>
            <p:nvPr/>
          </p:nvSpPr>
          <p:spPr>
            <a:xfrm>
              <a:off x="4524891" y="1824148"/>
              <a:ext cx="144090" cy="144090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D262864D-4A05-D29A-FB72-B8798897817C}"/>
                </a:ext>
              </a:extLst>
            </p:cNvPr>
            <p:cNvSpPr/>
            <p:nvPr/>
          </p:nvSpPr>
          <p:spPr>
            <a:xfrm>
              <a:off x="3332012" y="2874817"/>
              <a:ext cx="144090" cy="144090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127B2985-46BC-BBD6-871E-4DCD0E4F2E4E}"/>
                </a:ext>
              </a:extLst>
            </p:cNvPr>
            <p:cNvSpPr/>
            <p:nvPr/>
          </p:nvSpPr>
          <p:spPr>
            <a:xfrm>
              <a:off x="5717765" y="3441468"/>
              <a:ext cx="144090" cy="144090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A1E0CFA3-BF9B-1783-2451-A6776F079EBB}"/>
                </a:ext>
              </a:extLst>
            </p:cNvPr>
            <p:cNvSpPr/>
            <p:nvPr/>
          </p:nvSpPr>
          <p:spPr>
            <a:xfrm>
              <a:off x="3729638" y="3056309"/>
              <a:ext cx="144090" cy="144090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다이아몬드 26">
              <a:extLst>
                <a:ext uri="{FF2B5EF4-FFF2-40B4-BE49-F238E27FC236}">
                  <a16:creationId xmlns:a16="http://schemas.microsoft.com/office/drawing/2014/main" id="{D5B14134-9758-B6D3-DF73-05F1B3848C52}"/>
                </a:ext>
              </a:extLst>
            </p:cNvPr>
            <p:cNvSpPr/>
            <p:nvPr/>
          </p:nvSpPr>
          <p:spPr>
            <a:xfrm>
              <a:off x="5255714" y="2894208"/>
              <a:ext cx="162101" cy="162101"/>
            </a:xfrm>
            <a:prstGeom prst="diamond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다이아몬드 27">
              <a:extLst>
                <a:ext uri="{FF2B5EF4-FFF2-40B4-BE49-F238E27FC236}">
                  <a16:creationId xmlns:a16="http://schemas.microsoft.com/office/drawing/2014/main" id="{697C1C4D-7E29-5D0B-0160-4974A4BFE2F7}"/>
                </a:ext>
              </a:extLst>
            </p:cNvPr>
            <p:cNvSpPr/>
            <p:nvPr/>
          </p:nvSpPr>
          <p:spPr>
            <a:xfrm>
              <a:off x="3314001" y="3540472"/>
              <a:ext cx="162101" cy="162101"/>
            </a:xfrm>
            <a:prstGeom prst="diamond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620208" y="703976"/>
            <a:ext cx="1326330" cy="589436"/>
            <a:chOff x="6963981" y="1671258"/>
            <a:chExt cx="1326330" cy="589436"/>
          </a:xfrm>
        </p:grpSpPr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6FFF3DD7-1E81-1E9B-52FC-1DDD8A1DB8DA}"/>
                </a:ext>
              </a:extLst>
            </p:cNvPr>
            <p:cNvSpPr/>
            <p:nvPr/>
          </p:nvSpPr>
          <p:spPr>
            <a:xfrm>
              <a:off x="6972987" y="2014264"/>
              <a:ext cx="90000" cy="90000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F88EF5E-FE0F-634D-532A-4048B7F51DF0}"/>
                </a:ext>
              </a:extLst>
            </p:cNvPr>
            <p:cNvSpPr txBox="1"/>
            <p:nvPr/>
          </p:nvSpPr>
          <p:spPr>
            <a:xfrm>
              <a:off x="7145446" y="1952917"/>
              <a:ext cx="96532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smtClean="0"/>
                <a:t>관심 지점</a:t>
              </a:r>
              <a:endParaRPr lang="ko-KR" altLang="en-US" sz="1400" dirty="0"/>
            </a:p>
          </p:txBody>
        </p:sp>
        <p:sp>
          <p:nvSpPr>
            <p:cNvPr id="31" name="다이아몬드 30">
              <a:extLst>
                <a:ext uri="{FF2B5EF4-FFF2-40B4-BE49-F238E27FC236}">
                  <a16:creationId xmlns:a16="http://schemas.microsoft.com/office/drawing/2014/main" id="{592A9FA4-5596-DD10-779A-592D44340FD6}"/>
                </a:ext>
              </a:extLst>
            </p:cNvPr>
            <p:cNvSpPr/>
            <p:nvPr/>
          </p:nvSpPr>
          <p:spPr>
            <a:xfrm>
              <a:off x="6963981" y="1774874"/>
              <a:ext cx="108000" cy="108000"/>
            </a:xfrm>
            <a:prstGeom prst="diamond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0C912CB-B73A-D22E-ED57-D57D6DFD76C8}"/>
                </a:ext>
              </a:extLst>
            </p:cNvPr>
            <p:cNvSpPr txBox="1"/>
            <p:nvPr/>
          </p:nvSpPr>
          <p:spPr>
            <a:xfrm>
              <a:off x="7145446" y="1671258"/>
              <a:ext cx="114486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/>
                <a:t>기존 충전소</a:t>
              </a:r>
            </a:p>
          </p:txBody>
        </p:sp>
      </p:grpSp>
      <p:grpSp>
        <p:nvGrpSpPr>
          <p:cNvPr id="152" name="그룹 151"/>
          <p:cNvGrpSpPr/>
          <p:nvPr/>
        </p:nvGrpSpPr>
        <p:grpSpPr>
          <a:xfrm>
            <a:off x="5705735" y="813449"/>
            <a:ext cx="1757225" cy="348980"/>
            <a:chOff x="6689683" y="5312563"/>
            <a:chExt cx="1757225" cy="348980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FC81114B-B5AA-1556-CF7C-6374ABEAC66B}"/>
                </a:ext>
              </a:extLst>
            </p:cNvPr>
            <p:cNvSpPr/>
            <p:nvPr/>
          </p:nvSpPr>
          <p:spPr>
            <a:xfrm>
              <a:off x="6689683" y="5318035"/>
              <a:ext cx="343508" cy="343508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0C912CB-B73A-D22E-ED57-D57D6DFD76C8}"/>
                </a:ext>
              </a:extLst>
            </p:cNvPr>
            <p:cNvSpPr txBox="1"/>
            <p:nvPr/>
          </p:nvSpPr>
          <p:spPr>
            <a:xfrm>
              <a:off x="7059990" y="5312563"/>
              <a:ext cx="138691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smtClean="0"/>
                <a:t>입지 후보 격자</a:t>
              </a:r>
              <a:endParaRPr lang="ko-KR" altLang="en-US" sz="1400" dirty="0"/>
            </a:p>
          </p:txBody>
        </p:sp>
      </p:grpSp>
      <p:sp>
        <p:nvSpPr>
          <p:cNvPr id="102" name="TextBox 101"/>
          <p:cNvSpPr txBox="1"/>
          <p:nvPr/>
        </p:nvSpPr>
        <p:spPr>
          <a:xfrm>
            <a:off x="1394853" y="2235647"/>
            <a:ext cx="555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5.5</a:t>
            </a:r>
            <a:endParaRPr lang="ko-KR" altLang="en-US" b="1" dirty="0"/>
          </a:p>
        </p:txBody>
      </p:sp>
      <p:sp>
        <p:nvSpPr>
          <p:cNvPr id="103" name="TextBox 102"/>
          <p:cNvSpPr txBox="1"/>
          <p:nvPr/>
        </p:nvSpPr>
        <p:spPr>
          <a:xfrm>
            <a:off x="4176804" y="3045794"/>
            <a:ext cx="555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4.5</a:t>
            </a:r>
            <a:endParaRPr lang="ko-KR" altLang="en-US" b="1" dirty="0"/>
          </a:p>
        </p:txBody>
      </p:sp>
      <p:sp>
        <p:nvSpPr>
          <p:cNvPr id="104" name="TextBox 103"/>
          <p:cNvSpPr txBox="1"/>
          <p:nvPr/>
        </p:nvSpPr>
        <p:spPr>
          <a:xfrm>
            <a:off x="2223860" y="1454026"/>
            <a:ext cx="555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4.0</a:t>
            </a:r>
            <a:endParaRPr lang="ko-KR" altLang="en-US" b="1" dirty="0"/>
          </a:p>
        </p:txBody>
      </p:sp>
      <p:sp>
        <p:nvSpPr>
          <p:cNvPr id="105" name="TextBox 104"/>
          <p:cNvSpPr txBox="1"/>
          <p:nvPr/>
        </p:nvSpPr>
        <p:spPr>
          <a:xfrm>
            <a:off x="2214111" y="3852473"/>
            <a:ext cx="555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4.0</a:t>
            </a:r>
            <a:endParaRPr lang="ko-KR" altLang="en-US" b="1" dirty="0"/>
          </a:p>
        </p:txBody>
      </p:sp>
      <p:sp>
        <p:nvSpPr>
          <p:cNvPr id="106" name="TextBox 105"/>
          <p:cNvSpPr txBox="1"/>
          <p:nvPr/>
        </p:nvSpPr>
        <p:spPr>
          <a:xfrm>
            <a:off x="2249335" y="2258022"/>
            <a:ext cx="555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2.0</a:t>
            </a:r>
            <a:endParaRPr lang="ko-KR" altLang="en-US" b="1" dirty="0"/>
          </a:p>
        </p:txBody>
      </p:sp>
      <p:sp>
        <p:nvSpPr>
          <p:cNvPr id="107" name="TextBox 106"/>
          <p:cNvSpPr txBox="1"/>
          <p:nvPr/>
        </p:nvSpPr>
        <p:spPr>
          <a:xfrm>
            <a:off x="3866411" y="1486574"/>
            <a:ext cx="555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1.5</a:t>
            </a:r>
            <a:endParaRPr lang="ko-KR" altLang="en-US" b="1" dirty="0"/>
          </a:p>
        </p:txBody>
      </p:sp>
      <p:sp>
        <p:nvSpPr>
          <p:cNvPr id="108" name="TextBox 107"/>
          <p:cNvSpPr txBox="1"/>
          <p:nvPr/>
        </p:nvSpPr>
        <p:spPr>
          <a:xfrm>
            <a:off x="3023319" y="703976"/>
            <a:ext cx="555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1.5</a:t>
            </a:r>
            <a:endParaRPr lang="ko-KR" altLang="en-US" b="1" dirty="0"/>
          </a:p>
        </p:txBody>
      </p:sp>
      <p:sp>
        <p:nvSpPr>
          <p:cNvPr id="109" name="TextBox 108"/>
          <p:cNvSpPr txBox="1"/>
          <p:nvPr/>
        </p:nvSpPr>
        <p:spPr>
          <a:xfrm>
            <a:off x="651490" y="2235647"/>
            <a:ext cx="555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3.0</a:t>
            </a:r>
            <a:endParaRPr lang="ko-KR" altLang="en-US" b="1" dirty="0"/>
          </a:p>
        </p:txBody>
      </p:sp>
      <p:sp>
        <p:nvSpPr>
          <p:cNvPr id="110" name="TextBox 109"/>
          <p:cNvSpPr txBox="1"/>
          <p:nvPr/>
        </p:nvSpPr>
        <p:spPr>
          <a:xfrm>
            <a:off x="3025466" y="2274346"/>
            <a:ext cx="555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2.5</a:t>
            </a:r>
            <a:endParaRPr lang="ko-KR" altLang="en-US" b="1" dirty="0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60C912CB-B73A-D22E-ED57-D57D6DFD76C8}"/>
              </a:ext>
            </a:extLst>
          </p:cNvPr>
          <p:cNvSpPr txBox="1"/>
          <p:nvPr/>
        </p:nvSpPr>
        <p:spPr>
          <a:xfrm>
            <a:off x="529652" y="4879453"/>
            <a:ext cx="42354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매력 점수</a:t>
            </a:r>
            <a:r>
              <a:rPr lang="en-US" altLang="ko-KR" sz="1400" dirty="0" smtClean="0"/>
              <a:t> : </a:t>
            </a:r>
            <a:r>
              <a:rPr lang="ko-KR" altLang="en-US" sz="1400" dirty="0" smtClean="0"/>
              <a:t>인구 점수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교통량 점수</a:t>
            </a:r>
            <a:r>
              <a:rPr lang="en-US" altLang="ko-KR" sz="1400" dirty="0" smtClean="0"/>
              <a:t>, </a:t>
            </a:r>
            <a:r>
              <a:rPr lang="ko-KR" altLang="en-US" sz="1400" dirty="0" err="1" smtClean="0"/>
              <a:t>관심지점</a:t>
            </a:r>
            <a:r>
              <a:rPr lang="ko-KR" altLang="en-US" sz="1400" dirty="0" smtClean="0"/>
              <a:t> 점수</a:t>
            </a:r>
            <a:endParaRPr lang="en-US" altLang="ko-KR" sz="1400" dirty="0"/>
          </a:p>
          <a:p>
            <a:r>
              <a:rPr lang="en-US" altLang="ko-KR" sz="1400" dirty="0" smtClean="0"/>
              <a:t>               </a:t>
            </a:r>
            <a:r>
              <a:rPr lang="ko-KR" altLang="en-US" sz="1400" dirty="0" smtClean="0"/>
              <a:t>의 가중평균</a:t>
            </a:r>
            <a:endParaRPr lang="ko-KR" altLang="en-US" sz="1400" dirty="0"/>
          </a:p>
        </p:txBody>
      </p:sp>
      <p:sp>
        <p:nvSpPr>
          <p:cNvPr id="153" name="TextBox 152"/>
          <p:cNvSpPr txBox="1"/>
          <p:nvPr/>
        </p:nvSpPr>
        <p:spPr>
          <a:xfrm>
            <a:off x="3025466" y="3069597"/>
            <a:ext cx="555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3.5</a:t>
            </a:r>
            <a:endParaRPr lang="ko-KR" altLang="en-US" b="1" dirty="0"/>
          </a:p>
        </p:txBody>
      </p:sp>
      <p:grpSp>
        <p:nvGrpSpPr>
          <p:cNvPr id="180" name="그룹 179"/>
          <p:cNvGrpSpPr/>
          <p:nvPr/>
        </p:nvGrpSpPr>
        <p:grpSpPr>
          <a:xfrm>
            <a:off x="6049243" y="675682"/>
            <a:ext cx="3976255" cy="3976255"/>
            <a:chOff x="2355272" y="886690"/>
            <a:chExt cx="3976255" cy="3976255"/>
          </a:xfrm>
        </p:grpSpPr>
        <p:grpSp>
          <p:nvGrpSpPr>
            <p:cNvPr id="181" name="그룹 180">
              <a:extLst>
                <a:ext uri="{FF2B5EF4-FFF2-40B4-BE49-F238E27FC236}">
                  <a16:creationId xmlns:a16="http://schemas.microsoft.com/office/drawing/2014/main" id="{F3E624A3-55A0-2E9D-02B6-FB9B531B45FB}"/>
                </a:ext>
              </a:extLst>
            </p:cNvPr>
            <p:cNvGrpSpPr/>
            <p:nvPr/>
          </p:nvGrpSpPr>
          <p:grpSpPr>
            <a:xfrm>
              <a:off x="2355272" y="886690"/>
              <a:ext cx="3976255" cy="3976255"/>
              <a:chOff x="2355272" y="886690"/>
              <a:chExt cx="2355275" cy="2355275"/>
            </a:xfrm>
          </p:grpSpPr>
          <p:sp>
            <p:nvSpPr>
              <p:cNvPr id="188" name="직사각형 187">
                <a:extLst>
                  <a:ext uri="{FF2B5EF4-FFF2-40B4-BE49-F238E27FC236}">
                    <a16:creationId xmlns:a16="http://schemas.microsoft.com/office/drawing/2014/main" id="{2389F9C0-BC42-54CB-8ACC-5D1AB7D60865}"/>
                  </a:ext>
                </a:extLst>
              </p:cNvPr>
              <p:cNvSpPr/>
              <p:nvPr/>
            </p:nvSpPr>
            <p:spPr>
              <a:xfrm>
                <a:off x="2826327" y="1357745"/>
                <a:ext cx="471055" cy="471055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9" name="직사각형 188">
                <a:extLst>
                  <a:ext uri="{FF2B5EF4-FFF2-40B4-BE49-F238E27FC236}">
                    <a16:creationId xmlns:a16="http://schemas.microsoft.com/office/drawing/2014/main" id="{FC81114B-B5AA-1556-CF7C-6374ABEAC66B}"/>
                  </a:ext>
                </a:extLst>
              </p:cNvPr>
              <p:cNvSpPr/>
              <p:nvPr/>
            </p:nvSpPr>
            <p:spPr>
              <a:xfrm>
                <a:off x="3297382" y="1357745"/>
                <a:ext cx="471055" cy="47105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0" name="직사각형 189">
                <a:extLst>
                  <a:ext uri="{FF2B5EF4-FFF2-40B4-BE49-F238E27FC236}">
                    <a16:creationId xmlns:a16="http://schemas.microsoft.com/office/drawing/2014/main" id="{AC796D97-4C91-FCFA-BB38-C39948DF3CBC}"/>
                  </a:ext>
                </a:extLst>
              </p:cNvPr>
              <p:cNvSpPr/>
              <p:nvPr/>
            </p:nvSpPr>
            <p:spPr>
              <a:xfrm>
                <a:off x="3768437" y="1357745"/>
                <a:ext cx="471055" cy="471055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1" name="직사각형 190">
                <a:extLst>
                  <a:ext uri="{FF2B5EF4-FFF2-40B4-BE49-F238E27FC236}">
                    <a16:creationId xmlns:a16="http://schemas.microsoft.com/office/drawing/2014/main" id="{32196E76-C759-2183-E5C6-647689F48E92}"/>
                  </a:ext>
                </a:extLst>
              </p:cNvPr>
              <p:cNvSpPr/>
              <p:nvPr/>
            </p:nvSpPr>
            <p:spPr>
              <a:xfrm>
                <a:off x="2826327" y="1828800"/>
                <a:ext cx="471055" cy="471055"/>
              </a:xfrm>
              <a:prstGeom prst="rect">
                <a:avLst/>
              </a:prstGeom>
              <a:solidFill>
                <a:srgbClr val="2C70AE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2" name="직사각형 191">
                <a:extLst>
                  <a:ext uri="{FF2B5EF4-FFF2-40B4-BE49-F238E27FC236}">
                    <a16:creationId xmlns:a16="http://schemas.microsoft.com/office/drawing/2014/main" id="{CCD89DF5-257A-B24A-628E-7766C2982CC6}"/>
                  </a:ext>
                </a:extLst>
              </p:cNvPr>
              <p:cNvSpPr/>
              <p:nvPr/>
            </p:nvSpPr>
            <p:spPr>
              <a:xfrm>
                <a:off x="3297382" y="1828800"/>
                <a:ext cx="471055" cy="471055"/>
              </a:xfrm>
              <a:prstGeom prst="rect">
                <a:avLst/>
              </a:prstGeom>
              <a:solidFill>
                <a:srgbClr val="8EBAE2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3" name="직사각형 192">
                <a:extLst>
                  <a:ext uri="{FF2B5EF4-FFF2-40B4-BE49-F238E27FC236}">
                    <a16:creationId xmlns:a16="http://schemas.microsoft.com/office/drawing/2014/main" id="{EB32087C-2617-C5FE-4668-689C353FFAF2}"/>
                  </a:ext>
                </a:extLst>
              </p:cNvPr>
              <p:cNvSpPr/>
              <p:nvPr/>
            </p:nvSpPr>
            <p:spPr>
              <a:xfrm>
                <a:off x="3768437" y="1828800"/>
                <a:ext cx="471055" cy="471055"/>
              </a:xfrm>
              <a:prstGeom prst="rect">
                <a:avLst/>
              </a:prstGeom>
              <a:solidFill>
                <a:srgbClr val="79ADDD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4" name="직사각형 193">
                <a:extLst>
                  <a:ext uri="{FF2B5EF4-FFF2-40B4-BE49-F238E27FC236}">
                    <a16:creationId xmlns:a16="http://schemas.microsoft.com/office/drawing/2014/main" id="{E6204FE4-48A3-CBD6-763E-22D02DAA126B}"/>
                  </a:ext>
                </a:extLst>
              </p:cNvPr>
              <p:cNvSpPr/>
              <p:nvPr/>
            </p:nvSpPr>
            <p:spPr>
              <a:xfrm>
                <a:off x="2826327" y="2299855"/>
                <a:ext cx="471055" cy="471055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5" name="직사각형 194">
                <a:extLst>
                  <a:ext uri="{FF2B5EF4-FFF2-40B4-BE49-F238E27FC236}">
                    <a16:creationId xmlns:a16="http://schemas.microsoft.com/office/drawing/2014/main" id="{D2A7D47B-C780-8D73-F3CD-8B05FA5BC388}"/>
                  </a:ext>
                </a:extLst>
              </p:cNvPr>
              <p:cNvSpPr/>
              <p:nvPr/>
            </p:nvSpPr>
            <p:spPr>
              <a:xfrm>
                <a:off x="3297382" y="2299855"/>
                <a:ext cx="471055" cy="471055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6" name="직사각형 195">
                <a:extLst>
                  <a:ext uri="{FF2B5EF4-FFF2-40B4-BE49-F238E27FC236}">
                    <a16:creationId xmlns:a16="http://schemas.microsoft.com/office/drawing/2014/main" id="{5059F62A-A229-35CD-6276-0F0135D9EE46}"/>
                  </a:ext>
                </a:extLst>
              </p:cNvPr>
              <p:cNvSpPr/>
              <p:nvPr/>
            </p:nvSpPr>
            <p:spPr>
              <a:xfrm>
                <a:off x="3768437" y="2299855"/>
                <a:ext cx="471055" cy="47105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7" name="직사각형 196">
                <a:extLst>
                  <a:ext uri="{FF2B5EF4-FFF2-40B4-BE49-F238E27FC236}">
                    <a16:creationId xmlns:a16="http://schemas.microsoft.com/office/drawing/2014/main" id="{23C68993-9BE2-93E9-4650-7CC4C7579508}"/>
                  </a:ext>
                </a:extLst>
              </p:cNvPr>
              <p:cNvSpPr/>
              <p:nvPr/>
            </p:nvSpPr>
            <p:spPr>
              <a:xfrm>
                <a:off x="4239492" y="1828800"/>
                <a:ext cx="471055" cy="471055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8" name="직사각형 197">
                <a:extLst>
                  <a:ext uri="{FF2B5EF4-FFF2-40B4-BE49-F238E27FC236}">
                    <a16:creationId xmlns:a16="http://schemas.microsoft.com/office/drawing/2014/main" id="{B676BB89-55BC-5251-347A-57D74532E527}"/>
                  </a:ext>
                </a:extLst>
              </p:cNvPr>
              <p:cNvSpPr/>
              <p:nvPr/>
            </p:nvSpPr>
            <p:spPr>
              <a:xfrm>
                <a:off x="3297382" y="886690"/>
                <a:ext cx="471055" cy="471055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9" name="직사각형 198">
                <a:extLst>
                  <a:ext uri="{FF2B5EF4-FFF2-40B4-BE49-F238E27FC236}">
                    <a16:creationId xmlns:a16="http://schemas.microsoft.com/office/drawing/2014/main" id="{09EA7E23-BD63-9E4C-03CF-DB20CE9E33D1}"/>
                  </a:ext>
                </a:extLst>
              </p:cNvPr>
              <p:cNvSpPr/>
              <p:nvPr/>
            </p:nvSpPr>
            <p:spPr>
              <a:xfrm>
                <a:off x="3768437" y="886690"/>
                <a:ext cx="471055" cy="471055"/>
              </a:xfrm>
              <a:prstGeom prst="rect">
                <a:avLst/>
              </a:prstGeom>
              <a:solidFill>
                <a:srgbClr val="A9CBE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0" name="직사각형 199">
                <a:extLst>
                  <a:ext uri="{FF2B5EF4-FFF2-40B4-BE49-F238E27FC236}">
                    <a16:creationId xmlns:a16="http://schemas.microsoft.com/office/drawing/2014/main" id="{1EFD52A9-D9D3-61A3-52DC-4ADC7BC8615D}"/>
                  </a:ext>
                </a:extLst>
              </p:cNvPr>
              <p:cNvSpPr/>
              <p:nvPr/>
            </p:nvSpPr>
            <p:spPr>
              <a:xfrm>
                <a:off x="4239491" y="1357745"/>
                <a:ext cx="471055" cy="471055"/>
              </a:xfrm>
              <a:prstGeom prst="rect">
                <a:avLst/>
              </a:prstGeom>
              <a:solidFill>
                <a:srgbClr val="B6D2EC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1" name="직사각형 200">
                <a:extLst>
                  <a:ext uri="{FF2B5EF4-FFF2-40B4-BE49-F238E27FC236}">
                    <a16:creationId xmlns:a16="http://schemas.microsoft.com/office/drawing/2014/main" id="{AE655F0B-637F-99B0-6675-BCAC2A83C504}"/>
                  </a:ext>
                </a:extLst>
              </p:cNvPr>
              <p:cNvSpPr/>
              <p:nvPr/>
            </p:nvSpPr>
            <p:spPr>
              <a:xfrm>
                <a:off x="3297382" y="2770910"/>
                <a:ext cx="471055" cy="471055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2" name="직사각형 201">
                <a:extLst>
                  <a:ext uri="{FF2B5EF4-FFF2-40B4-BE49-F238E27FC236}">
                    <a16:creationId xmlns:a16="http://schemas.microsoft.com/office/drawing/2014/main" id="{BC2168A9-5C73-52CF-755F-B1EC1C81E25D}"/>
                  </a:ext>
                </a:extLst>
              </p:cNvPr>
              <p:cNvSpPr/>
              <p:nvPr/>
            </p:nvSpPr>
            <p:spPr>
              <a:xfrm>
                <a:off x="2355272" y="1828800"/>
                <a:ext cx="471055" cy="471055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3" name="직사각형 202">
                <a:extLst>
                  <a:ext uri="{FF2B5EF4-FFF2-40B4-BE49-F238E27FC236}">
                    <a16:creationId xmlns:a16="http://schemas.microsoft.com/office/drawing/2014/main" id="{1E3FA5EA-4A41-FB97-502F-13CF31B341A8}"/>
                  </a:ext>
                </a:extLst>
              </p:cNvPr>
              <p:cNvSpPr/>
              <p:nvPr/>
            </p:nvSpPr>
            <p:spPr>
              <a:xfrm>
                <a:off x="2355272" y="2299855"/>
                <a:ext cx="471055" cy="471055"/>
              </a:xfrm>
              <a:prstGeom prst="rect">
                <a:avLst/>
              </a:prstGeom>
              <a:solidFill>
                <a:srgbClr val="7EB0DE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4" name="직사각형 203">
                <a:extLst>
                  <a:ext uri="{FF2B5EF4-FFF2-40B4-BE49-F238E27FC236}">
                    <a16:creationId xmlns:a16="http://schemas.microsoft.com/office/drawing/2014/main" id="{A3F96B6B-42E0-DA49-FA12-2F046F887B8C}"/>
                  </a:ext>
                </a:extLst>
              </p:cNvPr>
              <p:cNvSpPr/>
              <p:nvPr/>
            </p:nvSpPr>
            <p:spPr>
              <a:xfrm>
                <a:off x="2826327" y="2770909"/>
                <a:ext cx="471055" cy="471055"/>
              </a:xfrm>
              <a:prstGeom prst="rect">
                <a:avLst/>
              </a:prstGeom>
              <a:solidFill>
                <a:srgbClr val="A9CBE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5" name="직사각형 204">
                <a:extLst>
                  <a:ext uri="{FF2B5EF4-FFF2-40B4-BE49-F238E27FC236}">
                    <a16:creationId xmlns:a16="http://schemas.microsoft.com/office/drawing/2014/main" id="{D317260A-56E2-0C43-39AE-9E96A709CE0F}"/>
                  </a:ext>
                </a:extLst>
              </p:cNvPr>
              <p:cNvSpPr/>
              <p:nvPr/>
            </p:nvSpPr>
            <p:spPr>
              <a:xfrm>
                <a:off x="4239491" y="2299854"/>
                <a:ext cx="471055" cy="471055"/>
              </a:xfrm>
              <a:prstGeom prst="rect">
                <a:avLst/>
              </a:prstGeom>
              <a:solidFill>
                <a:srgbClr val="3E89CE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82" name="타원 181">
              <a:extLst>
                <a:ext uri="{FF2B5EF4-FFF2-40B4-BE49-F238E27FC236}">
                  <a16:creationId xmlns:a16="http://schemas.microsoft.com/office/drawing/2014/main" id="{334C42B5-22AD-8939-7B66-B24CCF43283D}"/>
                </a:ext>
              </a:extLst>
            </p:cNvPr>
            <p:cNvSpPr/>
            <p:nvPr/>
          </p:nvSpPr>
          <p:spPr>
            <a:xfrm>
              <a:off x="4524891" y="1824148"/>
              <a:ext cx="144090" cy="144090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3" name="타원 182">
              <a:extLst>
                <a:ext uri="{FF2B5EF4-FFF2-40B4-BE49-F238E27FC236}">
                  <a16:creationId xmlns:a16="http://schemas.microsoft.com/office/drawing/2014/main" id="{D262864D-4A05-D29A-FB72-B8798897817C}"/>
                </a:ext>
              </a:extLst>
            </p:cNvPr>
            <p:cNvSpPr/>
            <p:nvPr/>
          </p:nvSpPr>
          <p:spPr>
            <a:xfrm>
              <a:off x="3332012" y="2874817"/>
              <a:ext cx="144090" cy="144090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4" name="타원 183">
              <a:extLst>
                <a:ext uri="{FF2B5EF4-FFF2-40B4-BE49-F238E27FC236}">
                  <a16:creationId xmlns:a16="http://schemas.microsoft.com/office/drawing/2014/main" id="{127B2985-46BC-BBD6-871E-4DCD0E4F2E4E}"/>
                </a:ext>
              </a:extLst>
            </p:cNvPr>
            <p:cNvSpPr/>
            <p:nvPr/>
          </p:nvSpPr>
          <p:spPr>
            <a:xfrm>
              <a:off x="5717765" y="3441468"/>
              <a:ext cx="144090" cy="144090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5" name="타원 184">
              <a:extLst>
                <a:ext uri="{FF2B5EF4-FFF2-40B4-BE49-F238E27FC236}">
                  <a16:creationId xmlns:a16="http://schemas.microsoft.com/office/drawing/2014/main" id="{A1E0CFA3-BF9B-1783-2451-A6776F079EBB}"/>
                </a:ext>
              </a:extLst>
            </p:cNvPr>
            <p:cNvSpPr/>
            <p:nvPr/>
          </p:nvSpPr>
          <p:spPr>
            <a:xfrm>
              <a:off x="3729638" y="3056309"/>
              <a:ext cx="144090" cy="144090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6" name="다이아몬드 185">
              <a:extLst>
                <a:ext uri="{FF2B5EF4-FFF2-40B4-BE49-F238E27FC236}">
                  <a16:creationId xmlns:a16="http://schemas.microsoft.com/office/drawing/2014/main" id="{D5B14134-9758-B6D3-DF73-05F1B3848C52}"/>
                </a:ext>
              </a:extLst>
            </p:cNvPr>
            <p:cNvSpPr/>
            <p:nvPr/>
          </p:nvSpPr>
          <p:spPr>
            <a:xfrm>
              <a:off x="5255714" y="2894208"/>
              <a:ext cx="162101" cy="162101"/>
            </a:xfrm>
            <a:prstGeom prst="diamond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7" name="다이아몬드 186">
              <a:extLst>
                <a:ext uri="{FF2B5EF4-FFF2-40B4-BE49-F238E27FC236}">
                  <a16:creationId xmlns:a16="http://schemas.microsoft.com/office/drawing/2014/main" id="{697C1C4D-7E29-5D0B-0160-4974A4BFE2F7}"/>
                </a:ext>
              </a:extLst>
            </p:cNvPr>
            <p:cNvSpPr/>
            <p:nvPr/>
          </p:nvSpPr>
          <p:spPr>
            <a:xfrm>
              <a:off x="3314001" y="3540472"/>
              <a:ext cx="162101" cy="162101"/>
            </a:xfrm>
            <a:prstGeom prst="diamond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11" name="TextBox 210"/>
          <p:cNvSpPr txBox="1"/>
          <p:nvPr/>
        </p:nvSpPr>
        <p:spPr>
          <a:xfrm>
            <a:off x="6806530" y="2235647"/>
            <a:ext cx="555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5.5</a:t>
            </a:r>
            <a:endParaRPr lang="ko-KR" altLang="en-US" b="1" dirty="0"/>
          </a:p>
        </p:txBody>
      </p:sp>
      <p:sp>
        <p:nvSpPr>
          <p:cNvPr id="212" name="TextBox 211"/>
          <p:cNvSpPr txBox="1"/>
          <p:nvPr/>
        </p:nvSpPr>
        <p:spPr>
          <a:xfrm>
            <a:off x="9588481" y="3045794"/>
            <a:ext cx="555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4.5</a:t>
            </a:r>
            <a:endParaRPr lang="ko-KR" altLang="en-US" b="1" dirty="0"/>
          </a:p>
        </p:txBody>
      </p:sp>
      <p:sp>
        <p:nvSpPr>
          <p:cNvPr id="213" name="TextBox 212"/>
          <p:cNvSpPr txBox="1"/>
          <p:nvPr/>
        </p:nvSpPr>
        <p:spPr>
          <a:xfrm>
            <a:off x="7635537" y="1454026"/>
            <a:ext cx="555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4.0</a:t>
            </a:r>
            <a:endParaRPr lang="ko-KR" altLang="en-US" b="1" dirty="0"/>
          </a:p>
        </p:txBody>
      </p:sp>
      <p:sp>
        <p:nvSpPr>
          <p:cNvPr id="214" name="TextBox 213"/>
          <p:cNvSpPr txBox="1"/>
          <p:nvPr/>
        </p:nvSpPr>
        <p:spPr>
          <a:xfrm>
            <a:off x="7625788" y="3852473"/>
            <a:ext cx="555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4.0</a:t>
            </a:r>
            <a:endParaRPr lang="ko-KR" altLang="en-US" b="1" dirty="0"/>
          </a:p>
        </p:txBody>
      </p:sp>
      <p:sp>
        <p:nvSpPr>
          <p:cNvPr id="215" name="TextBox 214"/>
          <p:cNvSpPr txBox="1"/>
          <p:nvPr/>
        </p:nvSpPr>
        <p:spPr>
          <a:xfrm>
            <a:off x="7661012" y="2258022"/>
            <a:ext cx="555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2.0</a:t>
            </a:r>
            <a:endParaRPr lang="ko-KR" altLang="en-US" b="1" dirty="0"/>
          </a:p>
        </p:txBody>
      </p:sp>
      <p:sp>
        <p:nvSpPr>
          <p:cNvPr id="216" name="TextBox 215"/>
          <p:cNvSpPr txBox="1"/>
          <p:nvPr/>
        </p:nvSpPr>
        <p:spPr>
          <a:xfrm>
            <a:off x="9278088" y="1486574"/>
            <a:ext cx="555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1.5</a:t>
            </a:r>
            <a:endParaRPr lang="ko-KR" altLang="en-US" b="1" dirty="0"/>
          </a:p>
        </p:txBody>
      </p:sp>
      <p:sp>
        <p:nvSpPr>
          <p:cNvPr id="217" name="TextBox 216"/>
          <p:cNvSpPr txBox="1"/>
          <p:nvPr/>
        </p:nvSpPr>
        <p:spPr>
          <a:xfrm>
            <a:off x="8434996" y="703976"/>
            <a:ext cx="555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1.5</a:t>
            </a:r>
            <a:endParaRPr lang="ko-KR" altLang="en-US" b="1" dirty="0"/>
          </a:p>
        </p:txBody>
      </p:sp>
      <p:sp>
        <p:nvSpPr>
          <p:cNvPr id="218" name="TextBox 217"/>
          <p:cNvSpPr txBox="1"/>
          <p:nvPr/>
        </p:nvSpPr>
        <p:spPr>
          <a:xfrm>
            <a:off x="6063167" y="2235647"/>
            <a:ext cx="555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3.0</a:t>
            </a:r>
            <a:endParaRPr lang="ko-KR" altLang="en-US" b="1" dirty="0"/>
          </a:p>
        </p:txBody>
      </p:sp>
      <p:sp>
        <p:nvSpPr>
          <p:cNvPr id="219" name="TextBox 218"/>
          <p:cNvSpPr txBox="1"/>
          <p:nvPr/>
        </p:nvSpPr>
        <p:spPr>
          <a:xfrm>
            <a:off x="8437143" y="2274346"/>
            <a:ext cx="555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2.5</a:t>
            </a:r>
            <a:endParaRPr lang="ko-KR" altLang="en-US" b="1" dirty="0"/>
          </a:p>
        </p:txBody>
      </p:sp>
      <p:sp>
        <p:nvSpPr>
          <p:cNvPr id="220" name="TextBox 219"/>
          <p:cNvSpPr txBox="1"/>
          <p:nvPr/>
        </p:nvSpPr>
        <p:spPr>
          <a:xfrm>
            <a:off x="8437143" y="3069597"/>
            <a:ext cx="555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3.5</a:t>
            </a:r>
            <a:endParaRPr lang="ko-KR" altLang="en-US" b="1" dirty="0"/>
          </a:p>
        </p:txBody>
      </p:sp>
      <p:sp>
        <p:nvSpPr>
          <p:cNvPr id="221" name="TextBox 220"/>
          <p:cNvSpPr txBox="1"/>
          <p:nvPr/>
        </p:nvSpPr>
        <p:spPr>
          <a:xfrm>
            <a:off x="7770266" y="1761443"/>
            <a:ext cx="555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accent2">
                    <a:lumMod val="75000"/>
                  </a:schemeClr>
                </a:solidFill>
              </a:rPr>
              <a:t>A</a:t>
            </a:r>
            <a:endParaRPr lang="ko-KR" altLang="en-US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22" name="TextBox 221"/>
          <p:cNvSpPr txBox="1"/>
          <p:nvPr/>
        </p:nvSpPr>
        <p:spPr>
          <a:xfrm>
            <a:off x="8576150" y="3374550"/>
            <a:ext cx="555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chemeClr val="accent2">
                    <a:lumMod val="75000"/>
                  </a:schemeClr>
                </a:solidFill>
              </a:rPr>
              <a:t>B</a:t>
            </a:r>
            <a:endParaRPr lang="ko-KR" altLang="en-US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23" name="TextBox 222">
            <a:extLst>
              <a:ext uri="{FF2B5EF4-FFF2-40B4-BE49-F238E27FC236}">
                <a16:creationId xmlns:a16="http://schemas.microsoft.com/office/drawing/2014/main" id="{60C912CB-B73A-D22E-ED57-D57D6DFD76C8}"/>
              </a:ext>
            </a:extLst>
          </p:cNvPr>
          <p:cNvSpPr txBox="1"/>
          <p:nvPr/>
        </p:nvSpPr>
        <p:spPr>
          <a:xfrm>
            <a:off x="5786799" y="4879453"/>
            <a:ext cx="6325771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새로운 최단거리의 합</a:t>
            </a:r>
            <a:r>
              <a:rPr lang="en-US" altLang="ko-KR" sz="1400" dirty="0" smtClean="0"/>
              <a:t>(Da)</a:t>
            </a:r>
            <a:r>
              <a:rPr lang="en-US" altLang="ko-KR" sz="1400" dirty="0" smtClean="0"/>
              <a:t> : </a:t>
            </a:r>
            <a:r>
              <a:rPr lang="ko-KR" altLang="en-US" sz="1400" dirty="0" smtClean="0"/>
              <a:t>격자 </a:t>
            </a:r>
            <a:r>
              <a:rPr lang="en-US" altLang="ko-KR" sz="1400" dirty="0" smtClean="0"/>
              <a:t>A</a:t>
            </a:r>
            <a:r>
              <a:rPr lang="ko-KR" altLang="en-US" sz="1400" dirty="0" smtClean="0"/>
              <a:t>의 중심에 충전소가 위치한다고 가정한 후</a:t>
            </a:r>
            <a:endParaRPr lang="en-US" altLang="ko-KR" sz="1400" dirty="0" smtClean="0"/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           </a:t>
            </a:r>
            <a:r>
              <a:rPr lang="ko-KR" altLang="en-US" sz="1400" dirty="0" smtClean="0"/>
              <a:t>각 격자의 중심에서 가장 가까운 충전소까지의 최단거리의 합</a:t>
            </a:r>
            <a:endParaRPr lang="en-US" altLang="ko-KR" sz="1400" dirty="0" smtClean="0"/>
          </a:p>
          <a:p>
            <a:r>
              <a:rPr lang="ko-KR" altLang="en-US" sz="1400" dirty="0" smtClean="0"/>
              <a:t>거리 점수</a:t>
            </a:r>
            <a:r>
              <a:rPr lang="en-US" altLang="ko-KR" sz="1400" dirty="0" smtClean="0"/>
              <a:t>(Sa)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: (D – Da) * K</a:t>
            </a:r>
          </a:p>
          <a:p>
            <a:endParaRPr lang="en-US" altLang="ko-KR" sz="1400" dirty="0"/>
          </a:p>
          <a:p>
            <a:r>
              <a:rPr lang="en-US" altLang="ko-KR" sz="1400" dirty="0" smtClean="0"/>
              <a:t>(A, B)</a:t>
            </a:r>
            <a:r>
              <a:rPr lang="ko-KR" altLang="en-US" sz="1400" dirty="0" smtClean="0"/>
              <a:t>의 </a:t>
            </a:r>
            <a:r>
              <a:rPr lang="ko-KR" altLang="en-US" sz="1400" dirty="0" err="1" smtClean="0"/>
              <a:t>입지잠재력</a:t>
            </a:r>
            <a:r>
              <a:rPr lang="ko-KR" altLang="en-US" sz="1400" dirty="0" smtClean="0"/>
              <a:t> 점수 </a:t>
            </a:r>
            <a:r>
              <a:rPr lang="en-US" altLang="ko-KR" sz="1400" dirty="0" smtClean="0"/>
              <a:t>= (4.0 + Sa) + (3.5 </a:t>
            </a:r>
            <a:r>
              <a:rPr lang="en-US" altLang="ko-KR" sz="1400" dirty="0"/>
              <a:t>+ </a:t>
            </a:r>
            <a:r>
              <a:rPr lang="en-US" altLang="ko-KR" sz="1400" dirty="0" smtClean="0"/>
              <a:t>Sb)</a:t>
            </a:r>
          </a:p>
        </p:txBody>
      </p:sp>
      <p:sp>
        <p:nvSpPr>
          <p:cNvPr id="224" name="TextBox 223">
            <a:extLst>
              <a:ext uri="{FF2B5EF4-FFF2-40B4-BE49-F238E27FC236}">
                <a16:creationId xmlns:a16="http://schemas.microsoft.com/office/drawing/2014/main" id="{60C912CB-B73A-D22E-ED57-D57D6DFD76C8}"/>
              </a:ext>
            </a:extLst>
          </p:cNvPr>
          <p:cNvSpPr txBox="1"/>
          <p:nvPr/>
        </p:nvSpPr>
        <p:spPr>
          <a:xfrm>
            <a:off x="529652" y="5402673"/>
            <a:ext cx="43733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최단거리의 합</a:t>
            </a:r>
            <a:r>
              <a:rPr lang="en-US" altLang="ko-KR" sz="1400" dirty="0" smtClean="0"/>
              <a:t>(D) : </a:t>
            </a:r>
            <a:r>
              <a:rPr lang="ko-KR" altLang="en-US" sz="1400" dirty="0" smtClean="0"/>
              <a:t>각 격자의 중심에서 가장 가까운 </a:t>
            </a:r>
            <a:endParaRPr lang="en-US" altLang="ko-KR" sz="1400" dirty="0" smtClean="0"/>
          </a:p>
          <a:p>
            <a:r>
              <a:rPr lang="en-US" altLang="ko-KR" sz="1400" dirty="0"/>
              <a:t>	 </a:t>
            </a:r>
            <a:r>
              <a:rPr lang="en-US" altLang="ko-KR" sz="1400" dirty="0" smtClean="0"/>
              <a:t>     </a:t>
            </a:r>
            <a:r>
              <a:rPr lang="ko-KR" altLang="en-US" sz="1400" dirty="0" smtClean="0"/>
              <a:t>충전소까지의 최단거리의 합</a:t>
            </a:r>
            <a:endParaRPr lang="ko-KR" altLang="en-US" sz="1400" dirty="0"/>
          </a:p>
        </p:txBody>
      </p:sp>
      <p:sp>
        <p:nvSpPr>
          <p:cNvPr id="225" name="폭발 2 224"/>
          <p:cNvSpPr/>
          <p:nvPr/>
        </p:nvSpPr>
        <p:spPr>
          <a:xfrm>
            <a:off x="9131626" y="213569"/>
            <a:ext cx="3548919" cy="1350145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err="1" smtClean="0"/>
              <a:t>입지잠재력</a:t>
            </a:r>
            <a:r>
              <a:rPr lang="ko-KR" altLang="en-US" sz="1400" b="1" dirty="0" smtClean="0"/>
              <a:t> 점수가 높은 격자로 선정</a:t>
            </a:r>
            <a:r>
              <a:rPr lang="en-US" altLang="ko-KR" sz="1400" b="1" dirty="0" smtClean="0"/>
              <a:t>!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204108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2355272" y="886690"/>
            <a:ext cx="3976255" cy="3976255"/>
            <a:chOff x="2355272" y="886690"/>
            <a:chExt cx="3976255" cy="3976255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F3E624A3-55A0-2E9D-02B6-FB9B531B45FB}"/>
                </a:ext>
              </a:extLst>
            </p:cNvPr>
            <p:cNvGrpSpPr/>
            <p:nvPr/>
          </p:nvGrpSpPr>
          <p:grpSpPr>
            <a:xfrm>
              <a:off x="2355272" y="886690"/>
              <a:ext cx="3976255" cy="3976255"/>
              <a:chOff x="2355272" y="886690"/>
              <a:chExt cx="2355275" cy="2355275"/>
            </a:xfrm>
          </p:grpSpPr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2389F9C0-BC42-54CB-8ACC-5D1AB7D60865}"/>
                  </a:ext>
                </a:extLst>
              </p:cNvPr>
              <p:cNvSpPr/>
              <p:nvPr/>
            </p:nvSpPr>
            <p:spPr>
              <a:xfrm>
                <a:off x="2826327" y="1357745"/>
                <a:ext cx="471055" cy="471055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FC81114B-B5AA-1556-CF7C-6374ABEAC66B}"/>
                  </a:ext>
                </a:extLst>
              </p:cNvPr>
              <p:cNvSpPr/>
              <p:nvPr/>
            </p:nvSpPr>
            <p:spPr>
              <a:xfrm>
                <a:off x="3297382" y="1357745"/>
                <a:ext cx="471055" cy="47105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AC796D97-4C91-FCFA-BB38-C39948DF3CBC}"/>
                  </a:ext>
                </a:extLst>
              </p:cNvPr>
              <p:cNvSpPr/>
              <p:nvPr/>
            </p:nvSpPr>
            <p:spPr>
              <a:xfrm>
                <a:off x="3768437" y="1357745"/>
                <a:ext cx="471055" cy="471055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32196E76-C759-2183-E5C6-647689F48E92}"/>
                  </a:ext>
                </a:extLst>
              </p:cNvPr>
              <p:cNvSpPr/>
              <p:nvPr/>
            </p:nvSpPr>
            <p:spPr>
              <a:xfrm>
                <a:off x="2826327" y="1828800"/>
                <a:ext cx="471055" cy="471055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CCD89DF5-257A-B24A-628E-7766C2982CC6}"/>
                  </a:ext>
                </a:extLst>
              </p:cNvPr>
              <p:cNvSpPr/>
              <p:nvPr/>
            </p:nvSpPr>
            <p:spPr>
              <a:xfrm>
                <a:off x="3297382" y="1828800"/>
                <a:ext cx="471055" cy="471055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EB32087C-2617-C5FE-4668-689C353FFAF2}"/>
                  </a:ext>
                </a:extLst>
              </p:cNvPr>
              <p:cNvSpPr/>
              <p:nvPr/>
            </p:nvSpPr>
            <p:spPr>
              <a:xfrm>
                <a:off x="3768437" y="1828800"/>
                <a:ext cx="471055" cy="471055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E6204FE4-48A3-CBD6-763E-22D02DAA126B}"/>
                  </a:ext>
                </a:extLst>
              </p:cNvPr>
              <p:cNvSpPr/>
              <p:nvPr/>
            </p:nvSpPr>
            <p:spPr>
              <a:xfrm>
                <a:off x="2826327" y="2299855"/>
                <a:ext cx="471055" cy="471055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D2A7D47B-C780-8D73-F3CD-8B05FA5BC388}"/>
                  </a:ext>
                </a:extLst>
              </p:cNvPr>
              <p:cNvSpPr/>
              <p:nvPr/>
            </p:nvSpPr>
            <p:spPr>
              <a:xfrm>
                <a:off x="3297382" y="2299855"/>
                <a:ext cx="471055" cy="471055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5059F62A-A229-35CD-6276-0F0135D9EE46}"/>
                  </a:ext>
                </a:extLst>
              </p:cNvPr>
              <p:cNvSpPr/>
              <p:nvPr/>
            </p:nvSpPr>
            <p:spPr>
              <a:xfrm>
                <a:off x="3768437" y="2299855"/>
                <a:ext cx="471055" cy="471055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23C68993-9BE2-93E9-4650-7CC4C7579508}"/>
                  </a:ext>
                </a:extLst>
              </p:cNvPr>
              <p:cNvSpPr/>
              <p:nvPr/>
            </p:nvSpPr>
            <p:spPr>
              <a:xfrm>
                <a:off x="4239492" y="1828800"/>
                <a:ext cx="471055" cy="471055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B676BB89-55BC-5251-347A-57D74532E527}"/>
                  </a:ext>
                </a:extLst>
              </p:cNvPr>
              <p:cNvSpPr/>
              <p:nvPr/>
            </p:nvSpPr>
            <p:spPr>
              <a:xfrm>
                <a:off x="3297382" y="886690"/>
                <a:ext cx="471055" cy="471055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09EA7E23-BD63-9E4C-03CF-DB20CE9E33D1}"/>
                  </a:ext>
                </a:extLst>
              </p:cNvPr>
              <p:cNvSpPr/>
              <p:nvPr/>
            </p:nvSpPr>
            <p:spPr>
              <a:xfrm>
                <a:off x="3768437" y="886690"/>
                <a:ext cx="471055" cy="471055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1EFD52A9-D9D3-61A3-52DC-4ADC7BC8615D}"/>
                  </a:ext>
                </a:extLst>
              </p:cNvPr>
              <p:cNvSpPr/>
              <p:nvPr/>
            </p:nvSpPr>
            <p:spPr>
              <a:xfrm>
                <a:off x="4239491" y="1357745"/>
                <a:ext cx="471055" cy="471055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AE655F0B-637F-99B0-6675-BCAC2A83C504}"/>
                  </a:ext>
                </a:extLst>
              </p:cNvPr>
              <p:cNvSpPr/>
              <p:nvPr/>
            </p:nvSpPr>
            <p:spPr>
              <a:xfrm>
                <a:off x="3297382" y="2770910"/>
                <a:ext cx="471055" cy="471055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BC2168A9-5C73-52CF-755F-B1EC1C81E25D}"/>
                  </a:ext>
                </a:extLst>
              </p:cNvPr>
              <p:cNvSpPr/>
              <p:nvPr/>
            </p:nvSpPr>
            <p:spPr>
              <a:xfrm>
                <a:off x="2355272" y="1828800"/>
                <a:ext cx="471055" cy="471055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1E3FA5EA-4A41-FB97-502F-13CF31B341A8}"/>
                  </a:ext>
                </a:extLst>
              </p:cNvPr>
              <p:cNvSpPr/>
              <p:nvPr/>
            </p:nvSpPr>
            <p:spPr>
              <a:xfrm>
                <a:off x="2355272" y="2299855"/>
                <a:ext cx="471055" cy="471055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A3F96B6B-42E0-DA49-FA12-2F046F887B8C}"/>
                  </a:ext>
                </a:extLst>
              </p:cNvPr>
              <p:cNvSpPr/>
              <p:nvPr/>
            </p:nvSpPr>
            <p:spPr>
              <a:xfrm>
                <a:off x="2826327" y="2770909"/>
                <a:ext cx="471055" cy="471055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D317260A-56E2-0C43-39AE-9E96A709CE0F}"/>
                  </a:ext>
                </a:extLst>
              </p:cNvPr>
              <p:cNvSpPr/>
              <p:nvPr/>
            </p:nvSpPr>
            <p:spPr>
              <a:xfrm>
                <a:off x="4239491" y="2299854"/>
                <a:ext cx="471055" cy="471055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" name="타원 1"/>
            <p:cNvSpPr/>
            <p:nvPr/>
          </p:nvSpPr>
          <p:spPr>
            <a:xfrm>
              <a:off x="4316582" y="2045958"/>
              <a:ext cx="67215" cy="6721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3" name="타원 22">
            <a:extLst>
              <a:ext uri="{FF2B5EF4-FFF2-40B4-BE49-F238E27FC236}">
                <a16:creationId xmlns:a16="http://schemas.microsoft.com/office/drawing/2014/main" id="{334C42B5-22AD-8939-7B66-B24CCF43283D}"/>
              </a:ext>
            </a:extLst>
          </p:cNvPr>
          <p:cNvSpPr/>
          <p:nvPr/>
        </p:nvSpPr>
        <p:spPr>
          <a:xfrm>
            <a:off x="4524891" y="1824148"/>
            <a:ext cx="144090" cy="14409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D262864D-4A05-D29A-FB72-B8798897817C}"/>
              </a:ext>
            </a:extLst>
          </p:cNvPr>
          <p:cNvSpPr/>
          <p:nvPr/>
        </p:nvSpPr>
        <p:spPr>
          <a:xfrm>
            <a:off x="3332012" y="2874817"/>
            <a:ext cx="144090" cy="14409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127B2985-46BC-BBD6-871E-4DCD0E4F2E4E}"/>
              </a:ext>
            </a:extLst>
          </p:cNvPr>
          <p:cNvSpPr/>
          <p:nvPr/>
        </p:nvSpPr>
        <p:spPr>
          <a:xfrm>
            <a:off x="5717765" y="3441468"/>
            <a:ext cx="144090" cy="14409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A1E0CFA3-BF9B-1783-2451-A6776F079EBB}"/>
              </a:ext>
            </a:extLst>
          </p:cNvPr>
          <p:cNvSpPr/>
          <p:nvPr/>
        </p:nvSpPr>
        <p:spPr>
          <a:xfrm>
            <a:off x="3729638" y="3056309"/>
            <a:ext cx="144090" cy="14409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다이아몬드 26">
            <a:extLst>
              <a:ext uri="{FF2B5EF4-FFF2-40B4-BE49-F238E27FC236}">
                <a16:creationId xmlns:a16="http://schemas.microsoft.com/office/drawing/2014/main" id="{D5B14134-9758-B6D3-DF73-05F1B3848C52}"/>
              </a:ext>
            </a:extLst>
          </p:cNvPr>
          <p:cNvSpPr/>
          <p:nvPr/>
        </p:nvSpPr>
        <p:spPr>
          <a:xfrm>
            <a:off x="5255714" y="2894208"/>
            <a:ext cx="162101" cy="162101"/>
          </a:xfrm>
          <a:prstGeom prst="diamond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697C1C4D-7E29-5D0B-0160-4974A4BFE2F7}"/>
              </a:ext>
            </a:extLst>
          </p:cNvPr>
          <p:cNvSpPr/>
          <p:nvPr/>
        </p:nvSpPr>
        <p:spPr>
          <a:xfrm>
            <a:off x="3314001" y="3540472"/>
            <a:ext cx="162101" cy="162101"/>
          </a:xfrm>
          <a:prstGeom prst="diamond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6FFF3DD7-1E81-1E9B-52FC-1DDD8A1DB8DA}"/>
              </a:ext>
            </a:extLst>
          </p:cNvPr>
          <p:cNvSpPr/>
          <p:nvPr/>
        </p:nvSpPr>
        <p:spPr>
          <a:xfrm>
            <a:off x="6972987" y="2253550"/>
            <a:ext cx="144090" cy="14409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F88EF5E-FE0F-634D-532A-4048B7F51DF0}"/>
              </a:ext>
            </a:extLst>
          </p:cNvPr>
          <p:cNvSpPr txBox="1"/>
          <p:nvPr/>
        </p:nvSpPr>
        <p:spPr>
          <a:xfrm>
            <a:off x="7273636" y="2140929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관심 지점</a:t>
            </a:r>
            <a:endParaRPr lang="ko-KR" altLang="en-US" dirty="0"/>
          </a:p>
        </p:txBody>
      </p:sp>
      <p:sp>
        <p:nvSpPr>
          <p:cNvPr id="31" name="다이아몬드 30">
            <a:extLst>
              <a:ext uri="{FF2B5EF4-FFF2-40B4-BE49-F238E27FC236}">
                <a16:creationId xmlns:a16="http://schemas.microsoft.com/office/drawing/2014/main" id="{592A9FA4-5596-DD10-779A-592D44340FD6}"/>
              </a:ext>
            </a:extLst>
          </p:cNvPr>
          <p:cNvSpPr/>
          <p:nvPr/>
        </p:nvSpPr>
        <p:spPr>
          <a:xfrm>
            <a:off x="6963981" y="1774874"/>
            <a:ext cx="162101" cy="162101"/>
          </a:xfrm>
          <a:prstGeom prst="diamond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0C912CB-B73A-D22E-ED57-D57D6DFD76C8}"/>
              </a:ext>
            </a:extLst>
          </p:cNvPr>
          <p:cNvSpPr txBox="1"/>
          <p:nvPr/>
        </p:nvSpPr>
        <p:spPr>
          <a:xfrm>
            <a:off x="7273636" y="1671258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기존 충전소</a:t>
            </a:r>
          </a:p>
        </p:txBody>
      </p:sp>
      <p:sp>
        <p:nvSpPr>
          <p:cNvPr id="33" name="타원 32"/>
          <p:cNvSpPr/>
          <p:nvPr/>
        </p:nvSpPr>
        <p:spPr>
          <a:xfrm>
            <a:off x="7024176" y="2770930"/>
            <a:ext cx="67215" cy="6721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F88EF5E-FE0F-634D-532A-4048B7F51DF0}"/>
              </a:ext>
            </a:extLst>
          </p:cNvPr>
          <p:cNvSpPr txBox="1"/>
          <p:nvPr/>
        </p:nvSpPr>
        <p:spPr>
          <a:xfrm>
            <a:off x="7273636" y="2610600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격자 중심</a:t>
            </a:r>
            <a:endParaRPr lang="ko-KR" altLang="en-US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FC81114B-B5AA-1556-CF7C-6374ABEAC66B}"/>
              </a:ext>
            </a:extLst>
          </p:cNvPr>
          <p:cNvSpPr/>
          <p:nvPr/>
        </p:nvSpPr>
        <p:spPr>
          <a:xfrm>
            <a:off x="6809322" y="1160610"/>
            <a:ext cx="478677" cy="47867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0C912CB-B73A-D22E-ED57-D57D6DFD76C8}"/>
              </a:ext>
            </a:extLst>
          </p:cNvPr>
          <p:cNvSpPr txBox="1"/>
          <p:nvPr/>
        </p:nvSpPr>
        <p:spPr>
          <a:xfrm>
            <a:off x="7273636" y="1206415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분석할 격자</a:t>
            </a:r>
            <a:endParaRPr lang="ko-KR" altLang="en-US" dirty="0"/>
          </a:p>
        </p:txBody>
      </p:sp>
      <p:grpSp>
        <p:nvGrpSpPr>
          <p:cNvPr id="41" name="그룹 40"/>
          <p:cNvGrpSpPr/>
          <p:nvPr/>
        </p:nvGrpSpPr>
        <p:grpSpPr>
          <a:xfrm>
            <a:off x="5192736" y="3621522"/>
            <a:ext cx="3233172" cy="2062582"/>
            <a:chOff x="7192152" y="3633037"/>
            <a:chExt cx="3233172" cy="2062582"/>
          </a:xfrm>
        </p:grpSpPr>
        <p:grpSp>
          <p:nvGrpSpPr>
            <p:cNvPr id="40" name="그룹 39"/>
            <p:cNvGrpSpPr/>
            <p:nvPr/>
          </p:nvGrpSpPr>
          <p:grpSpPr>
            <a:xfrm rot="20005934">
              <a:off x="7192152" y="3633037"/>
              <a:ext cx="3233172" cy="2062582"/>
              <a:chOff x="7273636" y="3590932"/>
              <a:chExt cx="3233172" cy="2062582"/>
            </a:xfrm>
          </p:grpSpPr>
          <p:sp>
            <p:nvSpPr>
              <p:cNvPr id="37" name="위쪽 리본 36"/>
              <p:cNvSpPr/>
              <p:nvPr/>
            </p:nvSpPr>
            <p:spPr>
              <a:xfrm>
                <a:off x="7273636" y="4067691"/>
                <a:ext cx="3233172" cy="1330785"/>
              </a:xfrm>
              <a:prstGeom prst="ribbon2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포인트가 10개인 별 37"/>
              <p:cNvSpPr/>
              <p:nvPr/>
            </p:nvSpPr>
            <p:spPr>
              <a:xfrm>
                <a:off x="7859221" y="3590932"/>
                <a:ext cx="2062582" cy="2062582"/>
              </a:xfrm>
              <a:prstGeom prst="star10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39" name="직사각형 38"/>
            <p:cNvSpPr/>
            <p:nvPr/>
          </p:nvSpPr>
          <p:spPr>
            <a:xfrm>
              <a:off x="8112730" y="4143698"/>
              <a:ext cx="1392019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dirty="0" err="1">
                  <a:solidFill>
                    <a:schemeClr val="bg1"/>
                  </a:solidFill>
                </a:rPr>
                <a:t>입지잠재력</a:t>
              </a:r>
              <a:r>
                <a:rPr lang="ko-KR" altLang="en-US" dirty="0">
                  <a:solidFill>
                    <a:schemeClr val="bg1"/>
                  </a:solidFill>
                </a:rPr>
                <a:t> 점수가 높은 격자로 선정</a:t>
              </a:r>
              <a:r>
                <a:rPr lang="en-US" altLang="ko-KR" dirty="0">
                  <a:solidFill>
                    <a:schemeClr val="bg1"/>
                  </a:solidFill>
                </a:rPr>
                <a:t>!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pic>
        <p:nvPicPr>
          <p:cNvPr id="44" name="그림 4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7325" y="3028950"/>
            <a:ext cx="1657350" cy="800100"/>
          </a:xfrm>
          <a:prstGeom prst="rect">
            <a:avLst/>
          </a:prstGeom>
        </p:spPr>
      </p:pic>
      <p:grpSp>
        <p:nvGrpSpPr>
          <p:cNvPr id="46" name="그룹 45"/>
          <p:cNvGrpSpPr/>
          <p:nvPr/>
        </p:nvGrpSpPr>
        <p:grpSpPr>
          <a:xfrm>
            <a:off x="8743910" y="1859575"/>
            <a:ext cx="1953822" cy="562707"/>
            <a:chOff x="8743910" y="1859575"/>
            <a:chExt cx="1953822" cy="562707"/>
          </a:xfrm>
        </p:grpSpPr>
        <p:sp>
          <p:nvSpPr>
            <p:cNvPr id="42" name="모서리가 둥근 직사각형 41"/>
            <p:cNvSpPr/>
            <p:nvPr/>
          </p:nvSpPr>
          <p:spPr>
            <a:xfrm>
              <a:off x="8743910" y="1859575"/>
              <a:ext cx="1784838" cy="562707"/>
            </a:xfrm>
            <a:prstGeom prst="roundRect">
              <a:avLst>
                <a:gd name="adj" fmla="val 24566"/>
              </a:avLst>
            </a:prstGeom>
            <a:solidFill>
              <a:srgbClr val="3885F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모서리가 둥근 직사각형 44"/>
            <p:cNvSpPr/>
            <p:nvPr/>
          </p:nvSpPr>
          <p:spPr>
            <a:xfrm>
              <a:off x="10578440" y="1950082"/>
              <a:ext cx="119292" cy="381692"/>
            </a:xfrm>
            <a:prstGeom prst="roundRect">
              <a:avLst>
                <a:gd name="adj" fmla="val 24566"/>
              </a:avLst>
            </a:prstGeom>
            <a:solidFill>
              <a:srgbClr val="3885F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0" name="그룹 49"/>
          <p:cNvGrpSpPr/>
          <p:nvPr/>
        </p:nvGrpSpPr>
        <p:grpSpPr>
          <a:xfrm>
            <a:off x="8743910" y="2533428"/>
            <a:ext cx="2353872" cy="562707"/>
            <a:chOff x="8743910" y="2533428"/>
            <a:chExt cx="2353872" cy="562707"/>
          </a:xfrm>
        </p:grpSpPr>
        <p:sp>
          <p:nvSpPr>
            <p:cNvPr id="48" name="모서리가 둥근 직사각형 47"/>
            <p:cNvSpPr/>
            <p:nvPr/>
          </p:nvSpPr>
          <p:spPr>
            <a:xfrm>
              <a:off x="8743910" y="2533428"/>
              <a:ext cx="2184440" cy="562707"/>
            </a:xfrm>
            <a:prstGeom prst="roundRect">
              <a:avLst>
                <a:gd name="adj" fmla="val 24566"/>
              </a:avLst>
            </a:prstGeom>
            <a:solidFill>
              <a:srgbClr val="3885F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모서리가 둥근 직사각형 48"/>
            <p:cNvSpPr/>
            <p:nvPr/>
          </p:nvSpPr>
          <p:spPr>
            <a:xfrm>
              <a:off x="10978490" y="2623935"/>
              <a:ext cx="119292" cy="381692"/>
            </a:xfrm>
            <a:prstGeom prst="roundRect">
              <a:avLst>
                <a:gd name="adj" fmla="val 24566"/>
              </a:avLst>
            </a:prstGeom>
            <a:solidFill>
              <a:srgbClr val="3885F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4" name="그룹 53"/>
          <p:cNvGrpSpPr/>
          <p:nvPr/>
        </p:nvGrpSpPr>
        <p:grpSpPr>
          <a:xfrm>
            <a:off x="8743910" y="3232159"/>
            <a:ext cx="2798372" cy="562707"/>
            <a:chOff x="8743910" y="3232159"/>
            <a:chExt cx="2798372" cy="562707"/>
          </a:xfrm>
        </p:grpSpPr>
        <p:sp>
          <p:nvSpPr>
            <p:cNvPr id="52" name="모서리가 둥근 직사각형 51"/>
            <p:cNvSpPr/>
            <p:nvPr/>
          </p:nvSpPr>
          <p:spPr>
            <a:xfrm>
              <a:off x="8743910" y="3232159"/>
              <a:ext cx="2628940" cy="562707"/>
            </a:xfrm>
            <a:prstGeom prst="roundRect">
              <a:avLst>
                <a:gd name="adj" fmla="val 24566"/>
              </a:avLst>
            </a:prstGeom>
            <a:solidFill>
              <a:srgbClr val="3885F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모서리가 둥근 직사각형 52"/>
            <p:cNvSpPr/>
            <p:nvPr/>
          </p:nvSpPr>
          <p:spPr>
            <a:xfrm>
              <a:off x="11422990" y="3322666"/>
              <a:ext cx="119292" cy="381692"/>
            </a:xfrm>
            <a:prstGeom prst="roundRect">
              <a:avLst>
                <a:gd name="adj" fmla="val 24566"/>
              </a:avLst>
            </a:prstGeom>
            <a:solidFill>
              <a:srgbClr val="3885F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061890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92C3CECA-F9AF-9085-3A30-B1F9928C433E}"/>
              </a:ext>
            </a:extLst>
          </p:cNvPr>
          <p:cNvSpPr txBox="1"/>
          <p:nvPr/>
        </p:nvSpPr>
        <p:spPr>
          <a:xfrm>
            <a:off x="1203159" y="416764"/>
            <a:ext cx="2723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충전소 입지 분석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C3CECA-F9AF-9085-3A30-B1F9928C433E}"/>
              </a:ext>
            </a:extLst>
          </p:cNvPr>
          <p:cNvSpPr txBox="1"/>
          <p:nvPr/>
        </p:nvSpPr>
        <p:spPr>
          <a:xfrm>
            <a:off x="1203159" y="802632"/>
            <a:ext cx="2723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분석 개요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C3CECA-F9AF-9085-3A30-B1F9928C433E}"/>
              </a:ext>
            </a:extLst>
          </p:cNvPr>
          <p:cNvSpPr txBox="1"/>
          <p:nvPr/>
        </p:nvSpPr>
        <p:spPr>
          <a:xfrm>
            <a:off x="1579679" y="1255760"/>
            <a:ext cx="15579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격자 분할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882" y="1819636"/>
            <a:ext cx="2014766" cy="1630520"/>
          </a:xfrm>
          <a:prstGeom prst="rect">
            <a:avLst/>
          </a:prstGeom>
        </p:spPr>
      </p:pic>
      <p:sp>
        <p:nvSpPr>
          <p:cNvPr id="4" name="오른쪽 화살표 3"/>
          <p:cNvSpPr/>
          <p:nvPr/>
        </p:nvSpPr>
        <p:spPr>
          <a:xfrm>
            <a:off x="3793542" y="2505864"/>
            <a:ext cx="295316" cy="2530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2C3CECA-F9AF-9085-3A30-B1F9928C433E}"/>
              </a:ext>
            </a:extLst>
          </p:cNvPr>
          <p:cNvSpPr txBox="1"/>
          <p:nvPr/>
        </p:nvSpPr>
        <p:spPr>
          <a:xfrm>
            <a:off x="871671" y="3703097"/>
            <a:ext cx="28201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자치구별로 </a:t>
            </a:r>
            <a:r>
              <a:rPr lang="en-US" altLang="ko-KR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500Mx500M </a:t>
            </a:r>
            <a:r>
              <a:rPr lang="ko-KR" altLang="en-US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격자로 분할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C3CECA-F9AF-9085-3A30-B1F9928C433E}"/>
              </a:ext>
            </a:extLst>
          </p:cNvPr>
          <p:cNvSpPr txBox="1"/>
          <p:nvPr/>
        </p:nvSpPr>
        <p:spPr>
          <a:xfrm>
            <a:off x="4934372" y="1255760"/>
            <a:ext cx="15579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교통량 계산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2C3CECA-F9AF-9085-3A30-B1F9928C433E}"/>
              </a:ext>
            </a:extLst>
          </p:cNvPr>
          <p:cNvSpPr txBox="1"/>
          <p:nvPr/>
        </p:nvSpPr>
        <p:spPr>
          <a:xfrm>
            <a:off x="4321623" y="3703097"/>
            <a:ext cx="28201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격자별로</a:t>
            </a:r>
            <a:r>
              <a:rPr lang="ko-KR" altLang="en-US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일 평균 통행량을 계산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C3CECA-F9AF-9085-3A30-B1F9928C433E}"/>
              </a:ext>
            </a:extLst>
          </p:cNvPr>
          <p:cNvSpPr txBox="1"/>
          <p:nvPr/>
        </p:nvSpPr>
        <p:spPr>
          <a:xfrm>
            <a:off x="7989018" y="1255760"/>
            <a:ext cx="22317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 err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관심지점</a:t>
            </a:r>
            <a:r>
              <a:rPr lang="ko-KR" altLang="en-US" sz="16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수 계산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2C3CECA-F9AF-9085-3A30-B1F9928C433E}"/>
              </a:ext>
            </a:extLst>
          </p:cNvPr>
          <p:cNvSpPr txBox="1"/>
          <p:nvPr/>
        </p:nvSpPr>
        <p:spPr>
          <a:xfrm>
            <a:off x="7930492" y="3703097"/>
            <a:ext cx="25039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격자별로</a:t>
            </a:r>
            <a:r>
              <a:rPr lang="ko-KR" altLang="en-US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dirty="0" err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관심지점수</a:t>
            </a:r>
            <a:r>
              <a:rPr lang="ko-KR" altLang="en-US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계산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6667" y="1676914"/>
            <a:ext cx="1829004" cy="1914446"/>
          </a:xfrm>
          <a:prstGeom prst="rect">
            <a:avLst/>
          </a:prstGeom>
        </p:spPr>
      </p:pic>
      <p:sp>
        <p:nvSpPr>
          <p:cNvPr id="15" name="오른쪽 화살표 14"/>
          <p:cNvSpPr/>
          <p:nvPr/>
        </p:nvSpPr>
        <p:spPr>
          <a:xfrm>
            <a:off x="7198569" y="2440505"/>
            <a:ext cx="295316" cy="2530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4372" y="1728557"/>
            <a:ext cx="1697164" cy="190600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2C3CECA-F9AF-9085-3A30-B1F9928C433E}"/>
              </a:ext>
            </a:extLst>
          </p:cNvPr>
          <p:cNvSpPr txBox="1"/>
          <p:nvPr/>
        </p:nvSpPr>
        <p:spPr>
          <a:xfrm>
            <a:off x="7605749" y="4284415"/>
            <a:ext cx="31961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충전소까지의 최단거리 계산</a:t>
            </a: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5"/>
          <a:srcRect l="2692" t="7607" r="-2692" b="10632"/>
          <a:stretch/>
        </p:blipFill>
        <p:spPr>
          <a:xfrm>
            <a:off x="8319223" y="4745022"/>
            <a:ext cx="1769183" cy="153561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2C3CECA-F9AF-9085-3A30-B1F9928C433E}"/>
              </a:ext>
            </a:extLst>
          </p:cNvPr>
          <p:cNvSpPr txBox="1"/>
          <p:nvPr/>
        </p:nvSpPr>
        <p:spPr>
          <a:xfrm>
            <a:off x="7819402" y="6336049"/>
            <a:ext cx="26150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각 격자의 중심에서 </a:t>
            </a:r>
            <a:r>
              <a:rPr lang="ko-KR" altLang="en-US" sz="1200" dirty="0" err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최단거리에</a:t>
            </a:r>
            <a:r>
              <a:rPr lang="ko-KR" altLang="en-US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있는 충전소까지의 거리 계산</a:t>
            </a:r>
          </a:p>
        </p:txBody>
      </p:sp>
      <p:sp>
        <p:nvSpPr>
          <p:cNvPr id="14" name="왼쪽으로 구부러진 화살표 13"/>
          <p:cNvSpPr/>
          <p:nvPr/>
        </p:nvSpPr>
        <p:spPr>
          <a:xfrm>
            <a:off x="10740707" y="3152906"/>
            <a:ext cx="407181" cy="1911274"/>
          </a:xfrm>
          <a:prstGeom prst="curvedLeftArrow">
            <a:avLst>
              <a:gd name="adj1" fmla="val 25000"/>
              <a:gd name="adj2" fmla="val 79767"/>
              <a:gd name="adj3" fmla="val 3484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2C3CECA-F9AF-9085-3A30-B1F9928C433E}"/>
              </a:ext>
            </a:extLst>
          </p:cNvPr>
          <p:cNvSpPr txBox="1"/>
          <p:nvPr/>
        </p:nvSpPr>
        <p:spPr>
          <a:xfrm>
            <a:off x="4393000" y="6336049"/>
            <a:ext cx="28201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인구수</a:t>
            </a:r>
            <a:r>
              <a:rPr lang="en-US" altLang="ko-KR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교통량</a:t>
            </a:r>
            <a:r>
              <a:rPr lang="en-US" altLang="ko-KR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 err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관심지점수</a:t>
            </a:r>
            <a:r>
              <a:rPr lang="en-US" altLang="ko-KR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최단거리데이터를 결합</a:t>
            </a: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75539" y="4745022"/>
            <a:ext cx="2929223" cy="152991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2C3CECA-F9AF-9085-3A30-B1F9928C433E}"/>
              </a:ext>
            </a:extLst>
          </p:cNvPr>
          <p:cNvSpPr txBox="1"/>
          <p:nvPr/>
        </p:nvSpPr>
        <p:spPr>
          <a:xfrm>
            <a:off x="4957540" y="4284415"/>
            <a:ext cx="15579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 결합</a:t>
            </a:r>
          </a:p>
        </p:txBody>
      </p:sp>
      <p:sp>
        <p:nvSpPr>
          <p:cNvPr id="24" name="오른쪽 화살표 23"/>
          <p:cNvSpPr/>
          <p:nvPr/>
        </p:nvSpPr>
        <p:spPr>
          <a:xfrm flipH="1">
            <a:off x="7635176" y="5391606"/>
            <a:ext cx="295316" cy="2530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2C3CECA-F9AF-9085-3A30-B1F9928C433E}"/>
              </a:ext>
            </a:extLst>
          </p:cNvPr>
          <p:cNvSpPr txBox="1"/>
          <p:nvPr/>
        </p:nvSpPr>
        <p:spPr>
          <a:xfrm>
            <a:off x="1168019" y="4284415"/>
            <a:ext cx="19497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입지 후보지 선정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2C3CECA-F9AF-9085-3A30-B1F9928C433E}"/>
              </a:ext>
            </a:extLst>
          </p:cNvPr>
          <p:cNvSpPr txBox="1"/>
          <p:nvPr/>
        </p:nvSpPr>
        <p:spPr>
          <a:xfrm>
            <a:off x="1228486" y="6336049"/>
            <a:ext cx="18288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거리점수</a:t>
            </a:r>
            <a:r>
              <a:rPr lang="en-US" altLang="ko-KR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dirty="0" err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매력점수</a:t>
            </a:r>
            <a:r>
              <a:rPr lang="ko-KR" altLang="en-US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계산</a:t>
            </a:r>
            <a:endParaRPr lang="en-US" altLang="ko-KR" sz="120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최적 후보지 </a:t>
            </a:r>
            <a:r>
              <a:rPr lang="ko-KR" altLang="en-US" sz="120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제시</a:t>
            </a:r>
            <a:endParaRPr lang="ko-KR" altLang="en-US" sz="120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8" name="오른쪽 화살표 27"/>
          <p:cNvSpPr/>
          <p:nvPr/>
        </p:nvSpPr>
        <p:spPr>
          <a:xfrm flipH="1">
            <a:off x="3674826" y="5391606"/>
            <a:ext cx="295316" cy="2530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18764" y="4714706"/>
            <a:ext cx="2092357" cy="1560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102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1254</TotalTime>
  <Words>593</Words>
  <Application>Microsoft Office PowerPoint</Application>
  <PresentationFormat>와이드스크린</PresentationFormat>
  <Paragraphs>195</Paragraphs>
  <Slides>18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3" baseType="lpstr">
      <vt:lpstr>나눔고딕</vt:lpstr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eva</dc:creator>
  <cp:lastModifiedBy>eva</cp:lastModifiedBy>
  <cp:revision>54</cp:revision>
  <dcterms:created xsi:type="dcterms:W3CDTF">2023-06-20T03:22:40Z</dcterms:created>
  <dcterms:modified xsi:type="dcterms:W3CDTF">2023-06-21T04:32:03Z</dcterms:modified>
</cp:coreProperties>
</file>